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8" r:id="rId2"/>
    <p:sldId id="257" r:id="rId3"/>
    <p:sldId id="281" r:id="rId4"/>
    <p:sldId id="328" r:id="rId5"/>
    <p:sldId id="310" r:id="rId6"/>
    <p:sldId id="280" r:id="rId7"/>
    <p:sldId id="295" r:id="rId8"/>
    <p:sldId id="296" r:id="rId9"/>
    <p:sldId id="334" r:id="rId10"/>
    <p:sldId id="282" r:id="rId11"/>
    <p:sldId id="283" r:id="rId12"/>
    <p:sldId id="297" r:id="rId13"/>
    <p:sldId id="303" r:id="rId14"/>
    <p:sldId id="311" r:id="rId15"/>
    <p:sldId id="312" r:id="rId16"/>
    <p:sldId id="314" r:id="rId17"/>
    <p:sldId id="300" r:id="rId18"/>
    <p:sldId id="335" r:id="rId19"/>
    <p:sldId id="305" r:id="rId20"/>
    <p:sldId id="306" r:id="rId21"/>
    <p:sldId id="307" r:id="rId22"/>
    <p:sldId id="308" r:id="rId23"/>
    <p:sldId id="309" r:id="rId24"/>
    <p:sldId id="285" r:id="rId25"/>
    <p:sldId id="329" r:id="rId26"/>
    <p:sldId id="320" r:id="rId27"/>
    <p:sldId id="321" r:id="rId28"/>
    <p:sldId id="326" r:id="rId29"/>
    <p:sldId id="337" r:id="rId30"/>
    <p:sldId id="327" r:id="rId31"/>
    <p:sldId id="336" r:id="rId32"/>
    <p:sldId id="338" r:id="rId33"/>
    <p:sldId id="319" r:id="rId34"/>
    <p:sldId id="315" r:id="rId35"/>
    <p:sldId id="322" r:id="rId36"/>
    <p:sldId id="318" r:id="rId37"/>
    <p:sldId id="316" r:id="rId38"/>
    <p:sldId id="288" r:id="rId39"/>
    <p:sldId id="287" r:id="rId40"/>
    <p:sldId id="324" r:id="rId41"/>
    <p:sldId id="323" r:id="rId42"/>
    <p:sldId id="325" r:id="rId43"/>
    <p:sldId id="289" r:id="rId44"/>
    <p:sldId id="333" r:id="rId45"/>
    <p:sldId id="331" r:id="rId46"/>
    <p:sldId id="267" r:id="rId47"/>
    <p:sldId id="330" r:id="rId48"/>
    <p:sldId id="339" r:id="rId4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340E"/>
    <a:srgbClr val="FF0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p:cViewPr varScale="1">
        <p:scale>
          <a:sx n="83" d="100"/>
          <a:sy n="83" d="100"/>
        </p:scale>
        <p:origin x="1454"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DCFC1FB-8947-4833-9F3C-81895F73643D}" type="datetimeFigureOut">
              <a:rPr lang="en-GB" smtClean="0"/>
              <a:pPr/>
              <a:t>27/02/2025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84B4432-2217-4D86-B4DB-363A807D8984}" type="slidenum">
              <a:rPr lang="en-GB" smtClean="0"/>
              <a:pPr/>
              <a:t>‹#›</a:t>
            </a:fld>
            <a:endParaRPr lang="en-GB"/>
          </a:p>
        </p:txBody>
      </p:sp>
    </p:spTree>
    <p:extLst>
      <p:ext uri="{BB962C8B-B14F-4D97-AF65-F5344CB8AC3E}">
        <p14:creationId xmlns:p14="http://schemas.microsoft.com/office/powerpoint/2010/main" val="306772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4B4432-2217-4D86-B4DB-363A807D8984}" type="slidenum">
              <a:rPr lang="en-GB" smtClean="0"/>
              <a:pPr/>
              <a:t>1</a:t>
            </a:fld>
            <a:endParaRPr lang="en-GB"/>
          </a:p>
        </p:txBody>
      </p:sp>
    </p:spTree>
    <p:extLst>
      <p:ext uri="{BB962C8B-B14F-4D97-AF65-F5344CB8AC3E}">
        <p14:creationId xmlns:p14="http://schemas.microsoft.com/office/powerpoint/2010/main" val="120471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4B4432-2217-4D86-B4DB-363A807D8984}" type="slidenum">
              <a:rPr lang="en-GB" smtClean="0"/>
              <a:pPr/>
              <a:t>2</a:t>
            </a:fld>
            <a:endParaRPr lang="en-GB"/>
          </a:p>
        </p:txBody>
      </p:sp>
    </p:spTree>
    <p:extLst>
      <p:ext uri="{BB962C8B-B14F-4D97-AF65-F5344CB8AC3E}">
        <p14:creationId xmlns:p14="http://schemas.microsoft.com/office/powerpoint/2010/main" val="77221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84B4432-2217-4D86-B4DB-363A807D8984}" type="slidenum">
              <a:rPr lang="en-GB" smtClean="0"/>
              <a:pPr/>
              <a:t>17</a:t>
            </a:fld>
            <a:endParaRPr lang="en-GB"/>
          </a:p>
        </p:txBody>
      </p:sp>
    </p:spTree>
    <p:extLst>
      <p:ext uri="{BB962C8B-B14F-4D97-AF65-F5344CB8AC3E}">
        <p14:creationId xmlns:p14="http://schemas.microsoft.com/office/powerpoint/2010/main" val="3235710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4B4432-2217-4D86-B4DB-363A807D8984}" type="slidenum">
              <a:rPr lang="en-GB" smtClean="0"/>
              <a:pPr/>
              <a:t>18</a:t>
            </a:fld>
            <a:endParaRPr lang="en-GB"/>
          </a:p>
        </p:txBody>
      </p:sp>
    </p:spTree>
    <p:extLst>
      <p:ext uri="{BB962C8B-B14F-4D97-AF65-F5344CB8AC3E}">
        <p14:creationId xmlns:p14="http://schemas.microsoft.com/office/powerpoint/2010/main" val="269153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E8F96-827C-4C2D-BE71-A8F86B01EE41}" type="datetimeFigureOut">
              <a:rPr lang="en-GB" smtClean="0"/>
              <a:pPr/>
              <a:t>27/02/2025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7026B1-0EC4-42D1-843C-0357FD5D304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E8F96-827C-4C2D-BE71-A8F86B01EE41}" type="datetimeFigureOut">
              <a:rPr lang="en-GB" smtClean="0"/>
              <a:pPr/>
              <a:t>27/02/2025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026B1-0EC4-42D1-843C-0357FD5D304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mailto:markers.mail@nra.org.uk"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lstStyle/>
          <a:p>
            <a:r>
              <a:rPr lang="en-US" b="1" u="sng" dirty="0" smtClean="0">
                <a:solidFill>
                  <a:srgbClr val="002060"/>
                </a:solidFill>
              </a:rPr>
              <a:t>TARGET MARKERS SAFETY AND ADMINISTRATION  BRIEFING  </a:t>
            </a:r>
            <a:endParaRPr lang="en-GB" b="1" u="sng" dirty="0">
              <a:solidFill>
                <a:srgbClr val="002060"/>
              </a:solidFill>
            </a:endParaRPr>
          </a:p>
        </p:txBody>
      </p:sp>
      <p:pic>
        <p:nvPicPr>
          <p:cNvPr id="11" name="Content Placeholder 10" descr="NRA-LOGO-FINAL-TO-USE-2a-e1519983984282.jpg"/>
          <p:cNvPicPr>
            <a:picLocks noGrp="1" noChangeAspect="1"/>
          </p:cNvPicPr>
          <p:nvPr>
            <p:ph idx="1"/>
          </p:nvPr>
        </p:nvPicPr>
        <p:blipFill>
          <a:blip r:embed="rId3" cstate="print"/>
          <a:stretch>
            <a:fillRect/>
          </a:stretch>
        </p:blipFill>
        <p:spPr>
          <a:xfrm>
            <a:off x="2052637" y="2209986"/>
            <a:ext cx="5038725" cy="3086100"/>
          </a:xfrm>
        </p:spPr>
      </p:pic>
      <p:sp>
        <p:nvSpPr>
          <p:cNvPr id="3" name="TextBox 2"/>
          <p:cNvSpPr txBox="1"/>
          <p:nvPr/>
        </p:nvSpPr>
        <p:spPr>
          <a:xfrm>
            <a:off x="1043608" y="5661248"/>
            <a:ext cx="7200800" cy="830997"/>
          </a:xfrm>
          <a:prstGeom prst="rect">
            <a:avLst/>
          </a:prstGeom>
          <a:noFill/>
        </p:spPr>
        <p:txBody>
          <a:bodyPr wrap="square" rtlCol="0">
            <a:spAutoFit/>
          </a:bodyPr>
          <a:lstStyle/>
          <a:p>
            <a:pPr algn="ctr"/>
            <a:r>
              <a:rPr lang="en-GB" sz="4800" b="1" dirty="0" smtClean="0">
                <a:solidFill>
                  <a:srgbClr val="FF0000"/>
                </a:solidFill>
              </a:rPr>
              <a:t>National Shooting Centre</a:t>
            </a:r>
            <a:endParaRPr lang="en-GB" sz="4800"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Supervision</a:t>
            </a:r>
            <a:endParaRPr lang="en-GB" dirty="0"/>
          </a:p>
        </p:txBody>
      </p:sp>
      <p:sp>
        <p:nvSpPr>
          <p:cNvPr id="3" name="Content Placeholder 2"/>
          <p:cNvSpPr>
            <a:spLocks noGrp="1"/>
          </p:cNvSpPr>
          <p:nvPr>
            <p:ph idx="1"/>
          </p:nvPr>
        </p:nvSpPr>
        <p:spPr/>
        <p:txBody>
          <a:bodyPr>
            <a:normAutofit lnSpcReduction="10000"/>
          </a:bodyPr>
          <a:lstStyle/>
          <a:p>
            <a:r>
              <a:rPr lang="en-GB" dirty="0" smtClean="0"/>
              <a:t>Always people available to offer support/assistance:</a:t>
            </a:r>
          </a:p>
          <a:p>
            <a:endParaRPr lang="en-GB" dirty="0" smtClean="0"/>
          </a:p>
          <a:p>
            <a:r>
              <a:rPr lang="en-GB" dirty="0" smtClean="0"/>
              <a:t>Butts Supervisor (Busy periods)</a:t>
            </a:r>
          </a:p>
          <a:p>
            <a:r>
              <a:rPr lang="en-GB" dirty="0" smtClean="0"/>
              <a:t>Range Office – “Control” (Channel 16)</a:t>
            </a:r>
          </a:p>
          <a:p>
            <a:r>
              <a:rPr lang="en-GB" dirty="0" smtClean="0"/>
              <a:t>Range Safety Supervisors</a:t>
            </a:r>
          </a:p>
          <a:p>
            <a:r>
              <a:rPr lang="en-GB" dirty="0" smtClean="0"/>
              <a:t>Range Officers (Firing Point)</a:t>
            </a:r>
          </a:p>
          <a:p>
            <a:r>
              <a:rPr lang="en-GB" dirty="0" smtClean="0"/>
              <a:t>Target Shed / Electronic Team</a:t>
            </a:r>
            <a:endParaRPr lang="en-GB" dirty="0"/>
          </a:p>
        </p:txBody>
      </p:sp>
    </p:spTree>
    <p:extLst>
      <p:ext uri="{BB962C8B-B14F-4D97-AF65-F5344CB8AC3E}">
        <p14:creationId xmlns:p14="http://schemas.microsoft.com/office/powerpoint/2010/main" val="82847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80928"/>
            <a:ext cx="8229600" cy="1143000"/>
          </a:xfrm>
        </p:spPr>
        <p:txBody>
          <a:bodyPr>
            <a:normAutofit fontScale="90000"/>
          </a:bodyPr>
          <a:lstStyle/>
          <a:p>
            <a:r>
              <a:rPr lang="en-GB" sz="7300" dirty="0" smtClean="0"/>
              <a:t>Safety</a:t>
            </a:r>
            <a:endParaRPr lang="en-GB" dirty="0"/>
          </a:p>
        </p:txBody>
      </p:sp>
    </p:spTree>
    <p:extLst>
      <p:ext uri="{BB962C8B-B14F-4D97-AF65-F5344CB8AC3E}">
        <p14:creationId xmlns:p14="http://schemas.microsoft.com/office/powerpoint/2010/main" val="1329285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b="1" dirty="0">
                <a:solidFill>
                  <a:srgbClr val="FF0000"/>
                </a:solidFill>
              </a:rPr>
              <a:t>SAFETY SIGNS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9374" y="1444069"/>
            <a:ext cx="3364771" cy="2523578"/>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1760" y="4221088"/>
            <a:ext cx="4881635" cy="241994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8064" y="1523219"/>
            <a:ext cx="3456384" cy="2592288"/>
          </a:xfrm>
          <a:prstGeom prst="rect">
            <a:avLst/>
          </a:prstGeom>
        </p:spPr>
      </p:pic>
    </p:spTree>
    <p:extLst>
      <p:ext uri="{BB962C8B-B14F-4D97-AF65-F5344CB8AC3E}">
        <p14:creationId xmlns:p14="http://schemas.microsoft.com/office/powerpoint/2010/main" val="16744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Live Fire/Danger Areas</a:t>
            </a:r>
            <a:endParaRPr lang="en-GB" dirty="0"/>
          </a:p>
        </p:txBody>
      </p:sp>
      <p:sp>
        <p:nvSpPr>
          <p:cNvPr id="5" name="TextBox 4"/>
          <p:cNvSpPr txBox="1"/>
          <p:nvPr/>
        </p:nvSpPr>
        <p:spPr>
          <a:xfrm>
            <a:off x="251520" y="1340768"/>
            <a:ext cx="4032448" cy="5262979"/>
          </a:xfrm>
          <a:prstGeom prst="rect">
            <a:avLst/>
          </a:prstGeom>
          <a:noFill/>
        </p:spPr>
        <p:txBody>
          <a:bodyPr wrap="square" rtlCol="0">
            <a:spAutoFit/>
          </a:bodyPr>
          <a:lstStyle/>
          <a:p>
            <a:r>
              <a:rPr lang="en-GB" sz="2400" dirty="0" smtClean="0"/>
              <a:t>Multiple ranges on </a:t>
            </a:r>
            <a:r>
              <a:rPr lang="en-GB" sz="2400" dirty="0" err="1" smtClean="0"/>
              <a:t>Bisley</a:t>
            </a:r>
            <a:r>
              <a:rPr lang="en-GB" sz="2400" dirty="0" smtClean="0"/>
              <a:t> camp firing at any one time</a:t>
            </a:r>
          </a:p>
          <a:p>
            <a:endParaRPr lang="en-GB" sz="2400" dirty="0"/>
          </a:p>
          <a:p>
            <a:r>
              <a:rPr lang="en-GB" sz="2400" b="1" dirty="0" smtClean="0"/>
              <a:t>Do not go on the sand bank even if shooting has finished on your lane</a:t>
            </a:r>
          </a:p>
          <a:p>
            <a:endParaRPr lang="en-GB" sz="2400" dirty="0"/>
          </a:p>
          <a:p>
            <a:r>
              <a:rPr lang="en-GB" sz="2400" dirty="0" smtClean="0"/>
              <a:t>Range Danger area is 2900m </a:t>
            </a:r>
          </a:p>
          <a:p>
            <a:endParaRPr lang="en-GB" sz="2400" dirty="0"/>
          </a:p>
          <a:p>
            <a:r>
              <a:rPr lang="en-GB" sz="2400" dirty="0" smtClean="0">
                <a:solidFill>
                  <a:srgbClr val="FF0000"/>
                </a:solidFill>
              </a:rPr>
              <a:t>SAFE WORKING</a:t>
            </a:r>
          </a:p>
          <a:p>
            <a:r>
              <a:rPr lang="en-GB" sz="2400" dirty="0" smtClean="0">
                <a:solidFill>
                  <a:srgbClr val="FF0000"/>
                </a:solidFill>
              </a:rPr>
              <a:t>Stay under the mantlet at all times – Even after shooting.</a:t>
            </a:r>
          </a:p>
          <a:p>
            <a:r>
              <a:rPr lang="en-GB" sz="2400" dirty="0" smtClean="0">
                <a:solidFill>
                  <a:srgbClr val="FF0000"/>
                </a:solidFill>
              </a:rPr>
              <a:t>If unsure ask control if clear to enter areas</a:t>
            </a:r>
            <a:endParaRPr lang="en-GB" sz="2400" dirty="0">
              <a:solidFill>
                <a:srgbClr val="FF0000"/>
              </a:solidFill>
            </a:endParaRPr>
          </a:p>
        </p:txBody>
      </p:sp>
      <p:pic>
        <p:nvPicPr>
          <p:cNvPr id="25" name="Picture 2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9992" y="1772816"/>
            <a:ext cx="4443903" cy="3907646"/>
          </a:xfrm>
          <a:prstGeom prst="rect">
            <a:avLst/>
          </a:prstGeom>
        </p:spPr>
      </p:pic>
    </p:spTree>
    <p:extLst>
      <p:ext uri="{BB962C8B-B14F-4D97-AF65-F5344CB8AC3E}">
        <p14:creationId xmlns:p14="http://schemas.microsoft.com/office/powerpoint/2010/main" val="392148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 and Egress Routes</a:t>
            </a:r>
            <a:br>
              <a:rPr lang="en-US" dirty="0" smtClean="0"/>
            </a:br>
            <a:r>
              <a:rPr lang="en-US" dirty="0" smtClean="0"/>
              <a:t>Overview of Markers Walkway</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8158" y="1600200"/>
            <a:ext cx="8047684" cy="4525963"/>
          </a:xfrm>
        </p:spPr>
      </p:pic>
    </p:spTree>
    <p:extLst>
      <p:ext uri="{BB962C8B-B14F-4D97-AF65-F5344CB8AC3E}">
        <p14:creationId xmlns:p14="http://schemas.microsoft.com/office/powerpoint/2010/main" val="3147990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3688" y="1521986"/>
            <a:ext cx="5825620" cy="4478275"/>
          </a:xfrm>
          <a:prstGeom prst="rect">
            <a:avLst/>
          </a:prstGeom>
        </p:spPr>
      </p:pic>
      <p:pic>
        <p:nvPicPr>
          <p:cNvPr id="4" name="Content Placeholder 3"/>
          <p:cNvPicPr>
            <a:picLocks noGrp="1" noChangeAspect="1"/>
          </p:cNvPicPr>
          <p:nvPr>
            <p:ph idx="1"/>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342219" y="1628800"/>
            <a:ext cx="6668558" cy="5001419"/>
          </a:xfr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Access and Egress Routes</a:t>
            </a:r>
            <a:br>
              <a:rPr lang="en-US" dirty="0" smtClean="0"/>
            </a:br>
            <a:r>
              <a:rPr lang="en-US" dirty="0" smtClean="0"/>
              <a:t>Entrance to Century Butts</a:t>
            </a:r>
            <a:endParaRPr lang="en-US" dirty="0"/>
          </a:p>
        </p:txBody>
      </p:sp>
    </p:spTree>
    <p:extLst>
      <p:ext uri="{BB962C8B-B14F-4D97-AF65-F5344CB8AC3E}">
        <p14:creationId xmlns:p14="http://schemas.microsoft.com/office/powerpoint/2010/main" val="18406206"/>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Entrance to Short Siberia </a:t>
            </a:r>
            <a:r>
              <a:rPr lang="en-US" b="1" dirty="0">
                <a:solidFill>
                  <a:srgbClr val="002060"/>
                </a:solidFill>
              </a:rPr>
              <a:t>Butts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15616" y="2276872"/>
            <a:ext cx="7139135" cy="4354208"/>
          </a:xfrm>
        </p:spPr>
      </p:pic>
      <p:sp>
        <p:nvSpPr>
          <p:cNvPr id="3" name="TextBox 2"/>
          <p:cNvSpPr txBox="1"/>
          <p:nvPr/>
        </p:nvSpPr>
        <p:spPr>
          <a:xfrm>
            <a:off x="575556" y="1417638"/>
            <a:ext cx="7992888" cy="646331"/>
          </a:xfrm>
          <a:prstGeom prst="rect">
            <a:avLst/>
          </a:prstGeom>
          <a:noFill/>
        </p:spPr>
        <p:txBody>
          <a:bodyPr wrap="square" rtlCol="0">
            <a:spAutoFit/>
          </a:bodyPr>
          <a:lstStyle/>
          <a:p>
            <a:r>
              <a:rPr lang="en-GB" dirty="0" smtClean="0"/>
              <a:t>Either via Century Butts and turn left at the end</a:t>
            </a:r>
          </a:p>
          <a:p>
            <a:r>
              <a:rPr lang="en-GB" dirty="0" smtClean="0"/>
              <a:t>Or, Drive round the back of Century 600yrds Firing Point (Hobsons Way) </a:t>
            </a:r>
            <a:endParaRPr lang="en-GB" dirty="0"/>
          </a:p>
        </p:txBody>
      </p:sp>
    </p:spTree>
    <p:extLst>
      <p:ext uri="{BB962C8B-B14F-4D97-AF65-F5344CB8AC3E}">
        <p14:creationId xmlns:p14="http://schemas.microsoft.com/office/powerpoint/2010/main" val="1531518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Bullet Trajectory</a:t>
            </a:r>
            <a:endParaRPr lang="en-GB" dirty="0"/>
          </a:p>
        </p:txBody>
      </p:sp>
      <p:sp>
        <p:nvSpPr>
          <p:cNvPr id="4" name="Smiley Face 3"/>
          <p:cNvSpPr/>
          <p:nvPr/>
        </p:nvSpPr>
        <p:spPr>
          <a:xfrm>
            <a:off x="53820" y="2025534"/>
            <a:ext cx="432048" cy="648072"/>
          </a:xfrm>
          <a:prstGeom prst="smileyFac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014260" y="2025534"/>
            <a:ext cx="224218" cy="40889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014260" y="2169550"/>
            <a:ext cx="160003" cy="17524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V="1">
            <a:off x="413860" y="2255124"/>
            <a:ext cx="3473778" cy="3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483629" y="1809511"/>
            <a:ext cx="4177417" cy="611378"/>
          </a:xfrm>
          <a:custGeom>
            <a:avLst/>
            <a:gdLst>
              <a:gd name="connsiteX0" fmla="*/ 0 w 5440219"/>
              <a:gd name="connsiteY0" fmla="*/ 288513 h 778040"/>
              <a:gd name="connsiteX1" fmla="*/ 2262909 w 5440219"/>
              <a:gd name="connsiteY1" fmla="*/ 20659 h 778040"/>
              <a:gd name="connsiteX2" fmla="*/ 5440219 w 5440219"/>
              <a:gd name="connsiteY2" fmla="*/ 778040 h 778040"/>
            </a:gdLst>
            <a:ahLst/>
            <a:cxnLst>
              <a:cxn ang="0">
                <a:pos x="connsiteX0" y="connsiteY0"/>
              </a:cxn>
              <a:cxn ang="0">
                <a:pos x="connsiteX1" y="connsiteY1"/>
              </a:cxn>
              <a:cxn ang="0">
                <a:pos x="connsiteX2" y="connsiteY2"/>
              </a:cxn>
            </a:cxnLst>
            <a:rect l="l" t="t" r="r" b="b"/>
            <a:pathLst>
              <a:path w="5440219" h="778040">
                <a:moveTo>
                  <a:pt x="0" y="288513"/>
                </a:moveTo>
                <a:cubicBezTo>
                  <a:pt x="678103" y="113792"/>
                  <a:pt x="1356206" y="-60929"/>
                  <a:pt x="2262909" y="20659"/>
                </a:cubicBezTo>
                <a:cubicBezTo>
                  <a:pt x="3169612" y="102247"/>
                  <a:pt x="4304915" y="440143"/>
                  <a:pt x="5440219" y="77804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pic>
        <p:nvPicPr>
          <p:cNvPr id="1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343" y="3383473"/>
            <a:ext cx="4632703" cy="3474527"/>
          </a:xfrm>
        </p:spPr>
      </p:pic>
      <p:sp>
        <p:nvSpPr>
          <p:cNvPr id="15" name="Snip and Round Single Corner Rectangle 14"/>
          <p:cNvSpPr/>
          <p:nvPr/>
        </p:nvSpPr>
        <p:spPr>
          <a:xfrm>
            <a:off x="457200" y="4159985"/>
            <a:ext cx="4068452" cy="847705"/>
          </a:xfrm>
          <a:prstGeom prst="snipRoundRect">
            <a:avLst>
              <a:gd name="adj1" fmla="val 16667"/>
              <a:gd name="adj2" fmla="val 15673"/>
            </a:avLst>
          </a:prstGeom>
          <a:solidFill>
            <a:srgbClr val="FF0000">
              <a:alpha val="12157"/>
            </a:srgb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457200" y="4168274"/>
            <a:ext cx="3394720" cy="484862"/>
          </a:xfrm>
          <a:custGeom>
            <a:avLst/>
            <a:gdLst>
              <a:gd name="connsiteX0" fmla="*/ 0 w 6770255"/>
              <a:gd name="connsiteY0" fmla="*/ 0 h 785091"/>
              <a:gd name="connsiteX1" fmla="*/ 1283855 w 6770255"/>
              <a:gd name="connsiteY1" fmla="*/ 138546 h 785091"/>
              <a:gd name="connsiteX2" fmla="*/ 6770255 w 6770255"/>
              <a:gd name="connsiteY2" fmla="*/ 785091 h 785091"/>
            </a:gdLst>
            <a:ahLst/>
            <a:cxnLst>
              <a:cxn ang="0">
                <a:pos x="connsiteX0" y="connsiteY0"/>
              </a:cxn>
              <a:cxn ang="0">
                <a:pos x="connsiteX1" y="connsiteY1"/>
              </a:cxn>
              <a:cxn ang="0">
                <a:pos x="connsiteX2" y="connsiteY2"/>
              </a:cxn>
            </a:cxnLst>
            <a:rect l="l" t="t" r="r" b="b"/>
            <a:pathLst>
              <a:path w="6770255" h="785091">
                <a:moveTo>
                  <a:pt x="0" y="0"/>
                </a:moveTo>
                <a:cubicBezTo>
                  <a:pt x="77739" y="3849"/>
                  <a:pt x="1283855" y="138546"/>
                  <a:pt x="1283855" y="138546"/>
                </a:cubicBezTo>
                <a:lnTo>
                  <a:pt x="6770255" y="785091"/>
                </a:lnTo>
              </a:path>
            </a:pathLst>
          </a:custGeom>
          <a:ln w="444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3" name="TextBox 2"/>
          <p:cNvSpPr txBox="1"/>
          <p:nvPr/>
        </p:nvSpPr>
        <p:spPr>
          <a:xfrm>
            <a:off x="5619199" y="1410045"/>
            <a:ext cx="3106688" cy="5632311"/>
          </a:xfrm>
          <a:prstGeom prst="rect">
            <a:avLst/>
          </a:prstGeom>
          <a:noFill/>
        </p:spPr>
        <p:txBody>
          <a:bodyPr wrap="square" rtlCol="0">
            <a:spAutoFit/>
          </a:bodyPr>
          <a:lstStyle/>
          <a:p>
            <a:r>
              <a:rPr lang="en-GB" dirty="0" smtClean="0"/>
              <a:t>The diagrams to the left demonstrate the line of travel of a bullet that has been accurately fired in the centre of the target. The red area shows the area of which is not safe.</a:t>
            </a:r>
          </a:p>
          <a:p>
            <a:endParaRPr lang="en-GB" dirty="0"/>
          </a:p>
          <a:p>
            <a:r>
              <a:rPr lang="en-GB" dirty="0" smtClean="0"/>
              <a:t>REMEMBER – The diagrams show one bullet route; a safe route where the shooter has hit the centre of the target. There are thousands of possible routes that bullet could take. Also, there is always a possibility of an ammunition problem, rifle issue, or user issue that can lead to an unsafe line of travel for the bullet (see next slide). </a:t>
            </a:r>
          </a:p>
          <a:p>
            <a:endParaRPr lang="en-GB" dirty="0"/>
          </a:p>
        </p:txBody>
      </p:sp>
    </p:spTree>
    <p:extLst>
      <p:ext uri="{BB962C8B-B14F-4D97-AF65-F5344CB8AC3E}">
        <p14:creationId xmlns:p14="http://schemas.microsoft.com/office/powerpoint/2010/main" val="37827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148044"/>
            <a:ext cx="8229600" cy="1143000"/>
          </a:xfrm>
        </p:spPr>
        <p:txBody>
          <a:bodyPr/>
          <a:lstStyle/>
          <a:p>
            <a:r>
              <a:rPr lang="en-US" dirty="0"/>
              <a:t>Bullet Trajectory</a:t>
            </a:r>
            <a:endParaRPr lang="en-GB" dirty="0"/>
          </a:p>
        </p:txBody>
      </p:sp>
      <p:pic>
        <p:nvPicPr>
          <p:cNvPr id="4"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55" y="55633"/>
            <a:ext cx="4632703" cy="3474527"/>
          </a:xfrm>
          <a:prstGeom prst="rect">
            <a:avLst/>
          </a:prstGeom>
        </p:spPr>
      </p:pic>
      <p:sp>
        <p:nvSpPr>
          <p:cNvPr id="5" name="Snip and Round Single Corner Rectangle 4"/>
          <p:cNvSpPr/>
          <p:nvPr/>
        </p:nvSpPr>
        <p:spPr>
          <a:xfrm>
            <a:off x="267163" y="711526"/>
            <a:ext cx="4068452" cy="1159035"/>
          </a:xfrm>
          <a:prstGeom prst="snipRoundRect">
            <a:avLst>
              <a:gd name="adj1" fmla="val 16667"/>
              <a:gd name="adj2" fmla="val 15673"/>
            </a:avLst>
          </a:prstGeom>
          <a:solidFill>
            <a:srgbClr val="FF0000">
              <a:alpha val="4000"/>
            </a:srgb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rot="221792">
            <a:off x="313880" y="1097923"/>
            <a:ext cx="3386098" cy="484862"/>
          </a:xfrm>
          <a:custGeom>
            <a:avLst/>
            <a:gdLst>
              <a:gd name="connsiteX0" fmla="*/ 0 w 6770255"/>
              <a:gd name="connsiteY0" fmla="*/ 0 h 785091"/>
              <a:gd name="connsiteX1" fmla="*/ 1283855 w 6770255"/>
              <a:gd name="connsiteY1" fmla="*/ 138546 h 785091"/>
              <a:gd name="connsiteX2" fmla="*/ 6770255 w 6770255"/>
              <a:gd name="connsiteY2" fmla="*/ 785091 h 785091"/>
            </a:gdLst>
            <a:ahLst/>
            <a:cxnLst>
              <a:cxn ang="0">
                <a:pos x="connsiteX0" y="connsiteY0"/>
              </a:cxn>
              <a:cxn ang="0">
                <a:pos x="connsiteX1" y="connsiteY1"/>
              </a:cxn>
              <a:cxn ang="0">
                <a:pos x="connsiteX2" y="connsiteY2"/>
              </a:cxn>
            </a:cxnLst>
            <a:rect l="l" t="t" r="r" b="b"/>
            <a:pathLst>
              <a:path w="6770255" h="785091">
                <a:moveTo>
                  <a:pt x="0" y="0"/>
                </a:moveTo>
                <a:cubicBezTo>
                  <a:pt x="77739" y="3849"/>
                  <a:pt x="1283855" y="138546"/>
                  <a:pt x="1283855" y="138546"/>
                </a:cubicBezTo>
                <a:lnTo>
                  <a:pt x="6770255" y="785091"/>
                </a:lnTo>
              </a:path>
            </a:pathLst>
          </a:custGeom>
          <a:ln w="444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1970" y="3303919"/>
            <a:ext cx="4234018" cy="3175513"/>
          </a:xfrm>
          <a:prstGeom prst="rect">
            <a:avLst/>
          </a:prstGeom>
        </p:spPr>
      </p:pic>
      <p:sp>
        <p:nvSpPr>
          <p:cNvPr id="8" name="Snip and Round Single Corner Rectangle 7"/>
          <p:cNvSpPr/>
          <p:nvPr/>
        </p:nvSpPr>
        <p:spPr>
          <a:xfrm>
            <a:off x="4941487" y="3410004"/>
            <a:ext cx="4068452" cy="1703244"/>
          </a:xfrm>
          <a:prstGeom prst="snipRoundRect">
            <a:avLst>
              <a:gd name="adj1" fmla="val 16667"/>
              <a:gd name="adj2" fmla="val 15673"/>
            </a:avLst>
          </a:prstGeom>
          <a:solidFill>
            <a:srgbClr val="FF0000">
              <a:alpha val="4000"/>
            </a:srgb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rot="221792">
            <a:off x="4495382" y="4184102"/>
            <a:ext cx="600977" cy="123605"/>
          </a:xfrm>
          <a:custGeom>
            <a:avLst/>
            <a:gdLst>
              <a:gd name="connsiteX0" fmla="*/ 0 w 6770255"/>
              <a:gd name="connsiteY0" fmla="*/ 0 h 785091"/>
              <a:gd name="connsiteX1" fmla="*/ 1283855 w 6770255"/>
              <a:gd name="connsiteY1" fmla="*/ 138546 h 785091"/>
              <a:gd name="connsiteX2" fmla="*/ 6770255 w 6770255"/>
              <a:gd name="connsiteY2" fmla="*/ 785091 h 785091"/>
            </a:gdLst>
            <a:ahLst/>
            <a:cxnLst>
              <a:cxn ang="0">
                <a:pos x="connsiteX0" y="connsiteY0"/>
              </a:cxn>
              <a:cxn ang="0">
                <a:pos x="connsiteX1" y="connsiteY1"/>
              </a:cxn>
              <a:cxn ang="0">
                <a:pos x="connsiteX2" y="connsiteY2"/>
              </a:cxn>
            </a:cxnLst>
            <a:rect l="l" t="t" r="r" b="b"/>
            <a:pathLst>
              <a:path w="6770255" h="785091">
                <a:moveTo>
                  <a:pt x="0" y="0"/>
                </a:moveTo>
                <a:cubicBezTo>
                  <a:pt x="77739" y="3849"/>
                  <a:pt x="1283855" y="138546"/>
                  <a:pt x="1283855" y="138546"/>
                </a:cubicBezTo>
                <a:lnTo>
                  <a:pt x="6770255" y="785091"/>
                </a:lnTo>
              </a:path>
            </a:pathLst>
          </a:custGeom>
          <a:ln w="444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cxnSp>
        <p:nvCxnSpPr>
          <p:cNvPr id="12" name="Straight Connector 11"/>
          <p:cNvCxnSpPr/>
          <p:nvPr/>
        </p:nvCxnSpPr>
        <p:spPr>
          <a:xfrm>
            <a:off x="5087175" y="4300733"/>
            <a:ext cx="1771423" cy="777423"/>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121164" y="4386118"/>
            <a:ext cx="2169482" cy="616465"/>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5095098" y="4363788"/>
            <a:ext cx="1475468" cy="796984"/>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5095098" y="4357256"/>
            <a:ext cx="2915628" cy="565611"/>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V="1">
            <a:off x="5095099" y="3938617"/>
            <a:ext cx="3990889" cy="391801"/>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V="1">
            <a:off x="5121164" y="3303919"/>
            <a:ext cx="2619188" cy="98840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V="1">
            <a:off x="5147229" y="3393895"/>
            <a:ext cx="3854031" cy="915217"/>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a:off x="5118340" y="4315643"/>
            <a:ext cx="3180418" cy="281475"/>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a:off x="5113213" y="4326953"/>
            <a:ext cx="3404308" cy="170743"/>
          </a:xfrm>
          <a:prstGeom prst="line">
            <a:avLst/>
          </a:prstGeom>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4880827" y="1196752"/>
            <a:ext cx="3939645" cy="830997"/>
          </a:xfrm>
          <a:prstGeom prst="rect">
            <a:avLst/>
          </a:prstGeom>
          <a:noFill/>
        </p:spPr>
        <p:txBody>
          <a:bodyPr wrap="square" rtlCol="0">
            <a:spAutoFit/>
          </a:bodyPr>
          <a:lstStyle/>
          <a:p>
            <a:r>
              <a:rPr lang="en-GB" sz="1600" dirty="0" smtClean="0"/>
              <a:t>The image to the left shows how low a shot can go. This can be down to rifle issues, ammunition issues, user problems etc.</a:t>
            </a:r>
            <a:endParaRPr lang="en-GB" sz="1600" dirty="0"/>
          </a:p>
        </p:txBody>
      </p:sp>
      <p:sp>
        <p:nvSpPr>
          <p:cNvPr id="38" name="TextBox 37"/>
          <p:cNvSpPr txBox="1"/>
          <p:nvPr/>
        </p:nvSpPr>
        <p:spPr>
          <a:xfrm>
            <a:off x="62946" y="3472389"/>
            <a:ext cx="4415582" cy="3385542"/>
          </a:xfrm>
          <a:prstGeom prst="rect">
            <a:avLst/>
          </a:prstGeom>
          <a:noFill/>
        </p:spPr>
        <p:txBody>
          <a:bodyPr wrap="square" rtlCol="0">
            <a:spAutoFit/>
          </a:bodyPr>
          <a:lstStyle/>
          <a:p>
            <a:r>
              <a:rPr lang="en-GB" sz="1600" dirty="0" smtClean="0"/>
              <a:t>The image to the right shows a bullet striking a wooden or metal part of the frame due to dangerously low shooting. This has caused the bullet to ricochet, and the bullet to split into smaller pieces, called bullet fragments. Bullet fragments are just as dangerous as a bullet itself. Overall, based on the diagrams, the only place you are safe is under the mantlet. </a:t>
            </a:r>
            <a:r>
              <a:rPr lang="en-GB" sz="1600" dirty="0"/>
              <a:t>The mantlet will give you protection against everything you can see above.</a:t>
            </a:r>
          </a:p>
          <a:p>
            <a:r>
              <a:rPr lang="en-GB" sz="1600" dirty="0" smtClean="0"/>
              <a:t>NRA staff are able to work on some ranges on the dirt track road, as they have had the necessary training. </a:t>
            </a:r>
            <a:endParaRPr lang="en-GB" sz="1600" dirty="0"/>
          </a:p>
        </p:txBody>
      </p:sp>
    </p:spTree>
    <p:extLst>
      <p:ext uri="{BB962C8B-B14F-4D97-AF65-F5344CB8AC3E}">
        <p14:creationId xmlns:p14="http://schemas.microsoft.com/office/powerpoint/2010/main" val="265198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Splashback &amp; Ricochet</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Splashback from the sand bank if on shorter ranges. Helps you notice if a shot has been fired, and whereabouts that shot has roughly gone.</a:t>
            </a:r>
          </a:p>
          <a:p>
            <a:endParaRPr lang="en-GB" dirty="0" smtClean="0"/>
          </a:p>
          <a:p>
            <a:r>
              <a:rPr lang="en-GB" dirty="0" smtClean="0"/>
              <a:t>Ricochet from shots falling short (hitting the mantlet</a:t>
            </a:r>
            <a:r>
              <a:rPr lang="en-GB" dirty="0"/>
              <a:t> </a:t>
            </a:r>
            <a:r>
              <a:rPr lang="en-GB" dirty="0" smtClean="0"/>
              <a:t>and tumbling over) or from striking objects as mentioned in previous slide.</a:t>
            </a:r>
          </a:p>
          <a:p>
            <a:pPr marL="0" indent="0">
              <a:buNone/>
            </a:pPr>
            <a:endParaRPr lang="en-GB" dirty="0" smtClean="0"/>
          </a:p>
          <a:p>
            <a:pPr marL="0" indent="0">
              <a:buNone/>
            </a:pPr>
            <a:r>
              <a:rPr lang="en-GB" dirty="0" smtClean="0">
                <a:solidFill>
                  <a:srgbClr val="FF0000"/>
                </a:solidFill>
              </a:rPr>
              <a:t>SAFE WORKING</a:t>
            </a:r>
          </a:p>
          <a:p>
            <a:pPr marL="0" indent="0">
              <a:buNone/>
            </a:pPr>
            <a:r>
              <a:rPr lang="en-GB" dirty="0" smtClean="0">
                <a:solidFill>
                  <a:srgbClr val="FF0000"/>
                </a:solidFill>
              </a:rPr>
              <a:t>Stay under mantlet at all times</a:t>
            </a:r>
          </a:p>
          <a:p>
            <a:pPr marL="0" indent="0">
              <a:buNone/>
            </a:pPr>
            <a:r>
              <a:rPr lang="en-GB" dirty="0" smtClean="0">
                <a:solidFill>
                  <a:srgbClr val="FF0000"/>
                </a:solidFill>
              </a:rPr>
              <a:t>Eye protection is recommended. Hearing protection is mandatory. </a:t>
            </a:r>
          </a:p>
        </p:txBody>
      </p:sp>
      <p:pic>
        <p:nvPicPr>
          <p:cNvPr id="5124" name="Picture 4" descr="Lead Astray | Outside Boze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645024"/>
            <a:ext cx="2672241" cy="1501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51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lstStyle/>
          <a:p>
            <a:r>
              <a:rPr lang="en-US" b="1" dirty="0" smtClean="0">
                <a:solidFill>
                  <a:srgbClr val="002060"/>
                </a:solidFill>
              </a:rPr>
              <a:t>Briefing Content</a:t>
            </a:r>
            <a:endParaRPr lang="en-GB" dirty="0"/>
          </a:p>
        </p:txBody>
      </p:sp>
      <p:sp>
        <p:nvSpPr>
          <p:cNvPr id="3" name="Content Placeholder 2"/>
          <p:cNvSpPr>
            <a:spLocks noGrp="1"/>
          </p:cNvSpPr>
          <p:nvPr>
            <p:ph idx="1"/>
          </p:nvPr>
        </p:nvSpPr>
        <p:spPr>
          <a:xfrm>
            <a:off x="457200" y="1268760"/>
            <a:ext cx="8229600" cy="5472608"/>
          </a:xfrm>
        </p:spPr>
        <p:txBody>
          <a:bodyPr>
            <a:normAutofit fontScale="85000" lnSpcReduction="20000"/>
          </a:bodyPr>
          <a:lstStyle/>
          <a:p>
            <a:r>
              <a:rPr lang="en-US" sz="2800" dirty="0" smtClean="0"/>
              <a:t>Overview</a:t>
            </a:r>
          </a:p>
          <a:p>
            <a:r>
              <a:rPr lang="en-US" sz="2800" dirty="0" smtClean="0"/>
              <a:t>Supervision</a:t>
            </a:r>
          </a:p>
          <a:p>
            <a:r>
              <a:rPr lang="en-US" sz="2800" dirty="0" smtClean="0"/>
              <a:t>Safety Signs</a:t>
            </a:r>
          </a:p>
          <a:p>
            <a:r>
              <a:rPr lang="en-US" sz="2800" dirty="0" smtClean="0"/>
              <a:t>Danger Areas</a:t>
            </a:r>
          </a:p>
          <a:p>
            <a:r>
              <a:rPr lang="en-US" sz="2800" dirty="0" smtClean="0"/>
              <a:t>Access &amp; Egress</a:t>
            </a:r>
            <a:endParaRPr lang="en-US" sz="2800" dirty="0"/>
          </a:p>
          <a:p>
            <a:r>
              <a:rPr lang="en-US" sz="2800" dirty="0" smtClean="0"/>
              <a:t>Bullet Trajectory</a:t>
            </a:r>
          </a:p>
          <a:p>
            <a:r>
              <a:rPr lang="en-US" sz="2800" dirty="0" smtClean="0"/>
              <a:t>Splash back, Ricochet, &amp; Debris</a:t>
            </a:r>
          </a:p>
          <a:p>
            <a:r>
              <a:rPr lang="en-US" sz="2800" dirty="0" smtClean="0"/>
              <a:t>Target Mechanisms</a:t>
            </a:r>
          </a:p>
          <a:p>
            <a:r>
              <a:rPr lang="en-US" sz="2800" dirty="0" smtClean="0"/>
              <a:t>Other Hazards</a:t>
            </a:r>
          </a:p>
          <a:p>
            <a:r>
              <a:rPr lang="en-US" sz="2800" dirty="0" smtClean="0"/>
              <a:t>Emergencies</a:t>
            </a:r>
          </a:p>
          <a:p>
            <a:r>
              <a:rPr lang="en-US" sz="2800" dirty="0" smtClean="0"/>
              <a:t>Marking</a:t>
            </a:r>
          </a:p>
          <a:p>
            <a:r>
              <a:rPr lang="en-US" sz="2800" dirty="0" smtClean="0"/>
              <a:t>Radio Communication</a:t>
            </a:r>
          </a:p>
          <a:p>
            <a:r>
              <a:rPr lang="en-US" sz="2800" dirty="0" smtClean="0"/>
              <a:t>Vandalism, Alcohol and Drugs</a:t>
            </a:r>
          </a:p>
          <a:p>
            <a:r>
              <a:rPr lang="en-US" sz="2800" dirty="0" smtClean="0"/>
              <a:t>PPE</a:t>
            </a:r>
          </a:p>
          <a:p>
            <a:endParaRPr lang="en-US" dirty="0" smtClean="0"/>
          </a:p>
          <a:p>
            <a:endParaRPr lang="en-US" dirty="0" smtClean="0"/>
          </a:p>
          <a:p>
            <a:endParaRPr lang="en-GB" dirty="0"/>
          </a:p>
        </p:txBody>
      </p:sp>
      <p:pic>
        <p:nvPicPr>
          <p:cNvPr id="2050" name="Picture 2" descr="75 Bisley Meeting Stock Photos, High-Res Pictures, and Images - Gett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12776"/>
            <a:ext cx="3539456" cy="2359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Debris &amp; Noise</a:t>
            </a:r>
            <a:endParaRPr lang="en-GB" dirty="0"/>
          </a:p>
        </p:txBody>
      </p:sp>
      <p:sp>
        <p:nvSpPr>
          <p:cNvPr id="3" name="Content Placeholder 2"/>
          <p:cNvSpPr>
            <a:spLocks noGrp="1"/>
          </p:cNvSpPr>
          <p:nvPr>
            <p:ph idx="1"/>
          </p:nvPr>
        </p:nvSpPr>
        <p:spPr>
          <a:xfrm>
            <a:off x="457200" y="1340768"/>
            <a:ext cx="8229600" cy="5256584"/>
          </a:xfrm>
        </p:spPr>
        <p:txBody>
          <a:bodyPr>
            <a:normAutofit/>
          </a:bodyPr>
          <a:lstStyle/>
          <a:p>
            <a:r>
              <a:rPr lang="en-GB" dirty="0" smtClean="0"/>
              <a:t>Loud environment</a:t>
            </a:r>
          </a:p>
          <a:p>
            <a:r>
              <a:rPr lang="en-GB" dirty="0" smtClean="0"/>
              <a:t>Debris </a:t>
            </a:r>
            <a:r>
              <a:rPr lang="en-GB" dirty="0"/>
              <a:t>if bullet strikes wooden structure of target frame – using handheld targets</a:t>
            </a:r>
          </a:p>
          <a:p>
            <a:endParaRPr lang="en-GB" dirty="0" smtClean="0"/>
          </a:p>
          <a:p>
            <a:pPr marL="0" indent="0">
              <a:buNone/>
            </a:pPr>
            <a:r>
              <a:rPr lang="en-GB" dirty="0" smtClean="0">
                <a:solidFill>
                  <a:srgbClr val="FF0000"/>
                </a:solidFill>
              </a:rPr>
              <a:t>SAFE WORKING</a:t>
            </a:r>
          </a:p>
          <a:p>
            <a:r>
              <a:rPr lang="en-GB" dirty="0" smtClean="0">
                <a:solidFill>
                  <a:srgbClr val="FF0000"/>
                </a:solidFill>
              </a:rPr>
              <a:t>PPE </a:t>
            </a:r>
            <a:r>
              <a:rPr lang="en-GB" dirty="0">
                <a:solidFill>
                  <a:srgbClr val="FF0000"/>
                </a:solidFill>
              </a:rPr>
              <a:t>– can be provided at the range office</a:t>
            </a:r>
          </a:p>
          <a:p>
            <a:endParaRPr lang="en-GB" dirty="0"/>
          </a:p>
        </p:txBody>
      </p:sp>
      <p:pic>
        <p:nvPicPr>
          <p:cNvPr id="4" name="Content Placeholder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5580112" y="4696369"/>
            <a:ext cx="1671778" cy="19616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1720" y="4697609"/>
            <a:ext cx="1605981" cy="2060848"/>
          </a:xfrm>
          <a:prstGeom prst="rect">
            <a:avLst/>
          </a:prstGeom>
        </p:spPr>
      </p:pic>
    </p:spTree>
    <p:extLst>
      <p:ext uri="{BB962C8B-B14F-4D97-AF65-F5344CB8AC3E}">
        <p14:creationId xmlns:p14="http://schemas.microsoft.com/office/powerpoint/2010/main" val="3236904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Target Mechanisms</a:t>
            </a:r>
            <a:endParaRPr lang="en-GB" dirty="0"/>
          </a:p>
        </p:txBody>
      </p:sp>
      <p:sp>
        <p:nvSpPr>
          <p:cNvPr id="3" name="Content Placeholder 2"/>
          <p:cNvSpPr>
            <a:spLocks noGrp="1"/>
          </p:cNvSpPr>
          <p:nvPr>
            <p:ph idx="1"/>
          </p:nvPr>
        </p:nvSpPr>
        <p:spPr>
          <a:xfrm>
            <a:off x="251520" y="1700808"/>
            <a:ext cx="6048672" cy="4536504"/>
          </a:xfrm>
        </p:spPr>
        <p:txBody>
          <a:bodyPr>
            <a:normAutofit lnSpcReduction="10000"/>
          </a:bodyPr>
          <a:lstStyle/>
          <a:p>
            <a:pPr marL="0" indent="0">
              <a:buNone/>
            </a:pPr>
            <a:r>
              <a:rPr lang="en-GB" dirty="0" smtClean="0"/>
              <a:t>Target frames are heavy</a:t>
            </a:r>
          </a:p>
          <a:p>
            <a:pPr marL="0" indent="0">
              <a:buNone/>
            </a:pPr>
            <a:r>
              <a:rPr lang="en-GB" dirty="0" smtClean="0"/>
              <a:t>If operated incorrectly, they can cause injuries</a:t>
            </a:r>
          </a:p>
          <a:p>
            <a:pPr marL="0" indent="0">
              <a:buNone/>
            </a:pPr>
            <a:endParaRPr lang="en-GB" dirty="0" smtClean="0"/>
          </a:p>
          <a:p>
            <a:pPr marL="0" indent="0">
              <a:buNone/>
            </a:pPr>
            <a:r>
              <a:rPr lang="en-GB" dirty="0" smtClean="0">
                <a:solidFill>
                  <a:srgbClr val="FF0000"/>
                </a:solidFill>
              </a:rPr>
              <a:t>SAFE WORKING</a:t>
            </a:r>
          </a:p>
          <a:p>
            <a:pPr marL="0" indent="0">
              <a:buNone/>
            </a:pPr>
            <a:r>
              <a:rPr lang="en-GB" dirty="0" smtClean="0">
                <a:solidFill>
                  <a:srgbClr val="FF0000"/>
                </a:solidFill>
              </a:rPr>
              <a:t>Ensure the locking pin is inserted between wheels of target mechanism</a:t>
            </a:r>
          </a:p>
          <a:p>
            <a:pPr marL="0" indent="0">
              <a:buNone/>
            </a:pPr>
            <a:r>
              <a:rPr lang="en-GB" dirty="0" smtClean="0">
                <a:solidFill>
                  <a:srgbClr val="FF0000"/>
                </a:solidFill>
              </a:rPr>
              <a:t>If unsure, always seek assistance</a:t>
            </a:r>
            <a:endParaRPr lang="en-GB" dirty="0">
              <a:solidFill>
                <a:srgbClr val="FF0000"/>
              </a:solidFill>
            </a:endParaRPr>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6084168" y="1700808"/>
            <a:ext cx="3287618" cy="2592288"/>
          </a:xfrm>
          <a:prstGeom prst="rect">
            <a:avLst/>
          </a:prstGeom>
          <a:noFill/>
        </p:spPr>
      </p:pic>
    </p:spTree>
    <p:extLst>
      <p:ext uri="{BB962C8B-B14F-4D97-AF65-F5344CB8AC3E}">
        <p14:creationId xmlns:p14="http://schemas.microsoft.com/office/powerpoint/2010/main" val="4129582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Slips, Trips and Falls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Ground can be uneven in places</a:t>
            </a:r>
          </a:p>
          <a:p>
            <a:r>
              <a:rPr lang="en-GB" dirty="0" smtClean="0"/>
              <a:t>Trough</a:t>
            </a:r>
          </a:p>
          <a:p>
            <a:r>
              <a:rPr lang="en-GB" dirty="0" smtClean="0"/>
              <a:t>Litter – DO NOT LITTER. It is important you clean up, as a trip hazard can lead to a visit head first into the trough, which is not desirable. </a:t>
            </a:r>
          </a:p>
          <a:p>
            <a:endParaRPr lang="en-GB" dirty="0"/>
          </a:p>
          <a:p>
            <a:pPr marL="0" indent="0">
              <a:buNone/>
            </a:pPr>
            <a:r>
              <a:rPr lang="en-GB" dirty="0" smtClean="0">
                <a:solidFill>
                  <a:srgbClr val="FF0000"/>
                </a:solidFill>
              </a:rPr>
              <a:t>SAFE WORKING</a:t>
            </a:r>
          </a:p>
          <a:p>
            <a:pPr marL="0" indent="0">
              <a:buNone/>
            </a:pPr>
            <a:r>
              <a:rPr lang="en-GB" dirty="0" smtClean="0">
                <a:solidFill>
                  <a:srgbClr val="FF0000"/>
                </a:solidFill>
              </a:rPr>
              <a:t>Appropriate footwear (No open toe shoes)</a:t>
            </a:r>
          </a:p>
          <a:p>
            <a:pPr marL="0" indent="0">
              <a:buNone/>
            </a:pPr>
            <a:r>
              <a:rPr lang="en-GB" dirty="0" smtClean="0">
                <a:solidFill>
                  <a:srgbClr val="FF0000"/>
                </a:solidFill>
              </a:rPr>
              <a:t>Pay attention to where you are walking</a:t>
            </a:r>
          </a:p>
          <a:p>
            <a:pPr marL="0" indent="0">
              <a:buNone/>
            </a:pPr>
            <a:r>
              <a:rPr lang="en-GB" dirty="0" smtClean="0">
                <a:solidFill>
                  <a:srgbClr val="FF0000"/>
                </a:solidFill>
              </a:rPr>
              <a:t>Report any hazards</a:t>
            </a:r>
          </a:p>
          <a:p>
            <a:pPr marL="0" indent="0">
              <a:buNone/>
            </a:pPr>
            <a:endParaRPr lang="en-GB" dirty="0"/>
          </a:p>
        </p:txBody>
      </p:sp>
    </p:spTree>
    <p:extLst>
      <p:ext uri="{BB962C8B-B14F-4D97-AF65-F5344CB8AC3E}">
        <p14:creationId xmlns:p14="http://schemas.microsoft.com/office/powerpoint/2010/main" val="25732600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Weather</a:t>
            </a:r>
            <a:endParaRPr lang="en-GB" dirty="0"/>
          </a:p>
        </p:txBody>
      </p:sp>
      <p:sp>
        <p:nvSpPr>
          <p:cNvPr id="4" name="Content Placeholder 3"/>
          <p:cNvSpPr>
            <a:spLocks noGrp="1"/>
          </p:cNvSpPr>
          <p:nvPr>
            <p:ph idx="1"/>
          </p:nvPr>
        </p:nvSpPr>
        <p:spPr/>
        <p:txBody>
          <a:bodyPr>
            <a:normAutofit fontScale="92500" lnSpcReduction="20000"/>
          </a:bodyPr>
          <a:lstStyle/>
          <a:p>
            <a:r>
              <a:rPr lang="en-GB" dirty="0" smtClean="0"/>
              <a:t>With heavy wind or lightning (extreme weather), Range Safety and Range Control will monitor the weather and decide whether or not it would be safe to continue. </a:t>
            </a:r>
          </a:p>
          <a:p>
            <a:endParaRPr lang="en-GB" dirty="0"/>
          </a:p>
          <a:p>
            <a:pPr marL="0" indent="0">
              <a:buNone/>
            </a:pPr>
            <a:r>
              <a:rPr lang="en-GB" dirty="0" smtClean="0">
                <a:solidFill>
                  <a:srgbClr val="FF0000"/>
                </a:solidFill>
              </a:rPr>
              <a:t>SAFE WORKING</a:t>
            </a:r>
          </a:p>
          <a:p>
            <a:r>
              <a:rPr lang="en-GB" dirty="0">
                <a:solidFill>
                  <a:srgbClr val="FF0000"/>
                </a:solidFill>
              </a:rPr>
              <a:t>Range Safety monitor and will stop shooting if necessary</a:t>
            </a:r>
          </a:p>
          <a:p>
            <a:r>
              <a:rPr lang="en-GB" dirty="0" smtClean="0">
                <a:solidFill>
                  <a:srgbClr val="FF0000"/>
                </a:solidFill>
              </a:rPr>
              <a:t>Ensure </a:t>
            </a:r>
            <a:r>
              <a:rPr lang="en-GB" dirty="0">
                <a:solidFill>
                  <a:srgbClr val="FF0000"/>
                </a:solidFill>
              </a:rPr>
              <a:t>enough layers for winter </a:t>
            </a:r>
            <a:endParaRPr lang="en-GB" dirty="0" smtClean="0">
              <a:solidFill>
                <a:srgbClr val="FF0000"/>
              </a:solidFill>
            </a:endParaRPr>
          </a:p>
          <a:p>
            <a:r>
              <a:rPr lang="en-GB" dirty="0" smtClean="0">
                <a:solidFill>
                  <a:srgbClr val="FF0000"/>
                </a:solidFill>
              </a:rPr>
              <a:t>Plenty </a:t>
            </a:r>
            <a:r>
              <a:rPr lang="en-GB" dirty="0">
                <a:solidFill>
                  <a:srgbClr val="FF0000"/>
                </a:solidFill>
              </a:rPr>
              <a:t>of water in </a:t>
            </a:r>
            <a:r>
              <a:rPr lang="en-GB" dirty="0" smtClean="0">
                <a:solidFill>
                  <a:srgbClr val="FF0000"/>
                </a:solidFill>
              </a:rPr>
              <a:t>summer</a:t>
            </a:r>
            <a:endParaRPr lang="en-GB" dirty="0">
              <a:solidFill>
                <a:srgbClr val="FF0000"/>
              </a:solidFill>
            </a:endParaRPr>
          </a:p>
          <a:p>
            <a:pPr marL="0" indent="0">
              <a:buNone/>
            </a:pPr>
            <a:endParaRPr lang="en-GB" dirty="0" smtClean="0"/>
          </a:p>
        </p:txBody>
      </p:sp>
      <p:pic>
        <p:nvPicPr>
          <p:cNvPr id="6148" name="Picture 4" descr="Beyond Ben Franklin, scientists change the path of lightening using lasers  - India Tod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509120"/>
            <a:ext cx="2112578" cy="211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5631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Emergencies</a:t>
            </a:r>
            <a:endParaRPr lang="en-GB" dirty="0"/>
          </a:p>
        </p:txBody>
      </p:sp>
      <p:sp>
        <p:nvSpPr>
          <p:cNvPr id="3" name="Content Placeholder 2"/>
          <p:cNvSpPr>
            <a:spLocks noGrp="1"/>
          </p:cNvSpPr>
          <p:nvPr>
            <p:ph idx="1"/>
          </p:nvPr>
        </p:nvSpPr>
        <p:spPr>
          <a:xfrm>
            <a:off x="491728" y="1844824"/>
            <a:ext cx="8229600" cy="4248472"/>
          </a:xfrm>
        </p:spPr>
        <p:txBody>
          <a:bodyPr>
            <a:normAutofit fontScale="92500"/>
          </a:bodyPr>
          <a:lstStyle/>
          <a:p>
            <a:pPr marL="0" indent="0">
              <a:buNone/>
            </a:pPr>
            <a:r>
              <a:rPr lang="en-GB" dirty="0" smtClean="0"/>
              <a:t>Use radio – Channel 16 for Range Control</a:t>
            </a:r>
            <a:endParaRPr lang="en-GB" dirty="0"/>
          </a:p>
          <a:p>
            <a:r>
              <a:rPr lang="en-GB" dirty="0" smtClean="0">
                <a:solidFill>
                  <a:srgbClr val="FF0000"/>
                </a:solidFill>
              </a:rPr>
              <a:t>Contact for assistance (</a:t>
            </a:r>
            <a:r>
              <a:rPr lang="en-GB" dirty="0" err="1" smtClean="0">
                <a:solidFill>
                  <a:srgbClr val="FF0000"/>
                </a:solidFill>
              </a:rPr>
              <a:t>inc</a:t>
            </a:r>
            <a:r>
              <a:rPr lang="en-GB" dirty="0" smtClean="0">
                <a:solidFill>
                  <a:srgbClr val="FF0000"/>
                </a:solidFill>
              </a:rPr>
              <a:t> first </a:t>
            </a:r>
            <a:r>
              <a:rPr lang="en-GB" dirty="0">
                <a:solidFill>
                  <a:srgbClr val="FF0000"/>
                </a:solidFill>
              </a:rPr>
              <a:t>aid </a:t>
            </a:r>
            <a:r>
              <a:rPr lang="en-GB" dirty="0" smtClean="0">
                <a:solidFill>
                  <a:srgbClr val="FF0000"/>
                </a:solidFill>
              </a:rPr>
              <a:t>required)</a:t>
            </a:r>
          </a:p>
          <a:p>
            <a:r>
              <a:rPr lang="en-GB" dirty="0" smtClean="0">
                <a:solidFill>
                  <a:srgbClr val="FF0000"/>
                </a:solidFill>
              </a:rPr>
              <a:t>If you see anything happen in the butts that pose an immediate threat to life or severe injury, contact control on channel 16 immediately. </a:t>
            </a:r>
            <a:endParaRPr lang="en-GB" dirty="0">
              <a:solidFill>
                <a:srgbClr val="FF0000"/>
              </a:solidFill>
            </a:endParaRPr>
          </a:p>
          <a:p>
            <a:pPr marL="0" indent="0">
              <a:buNone/>
            </a:pPr>
            <a:r>
              <a:rPr lang="en-GB" dirty="0" smtClean="0"/>
              <a:t>Emergency </a:t>
            </a:r>
            <a:r>
              <a:rPr lang="en-GB" dirty="0"/>
              <a:t>stop </a:t>
            </a:r>
            <a:r>
              <a:rPr lang="en-GB" dirty="0" smtClean="0"/>
              <a:t>procedure</a:t>
            </a:r>
          </a:p>
          <a:p>
            <a:r>
              <a:rPr lang="en-GB" dirty="0" smtClean="0">
                <a:solidFill>
                  <a:srgbClr val="FF0000"/>
                </a:solidFill>
              </a:rPr>
              <a:t>4, quicker sounds of the hooter at unusual times</a:t>
            </a:r>
          </a:p>
          <a:p>
            <a:r>
              <a:rPr lang="en-GB" dirty="0" smtClean="0">
                <a:solidFill>
                  <a:srgbClr val="FF0000"/>
                </a:solidFill>
              </a:rPr>
              <a:t>Lower your target, await further information</a:t>
            </a:r>
          </a:p>
          <a:p>
            <a:pPr marL="0" indent="0">
              <a:buNone/>
            </a:pPr>
            <a:endParaRPr lang="en-GB" dirty="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1326881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852936"/>
            <a:ext cx="8229600" cy="1143000"/>
          </a:xfrm>
        </p:spPr>
        <p:txBody>
          <a:bodyPr/>
          <a:lstStyle/>
          <a:p>
            <a:r>
              <a:rPr lang="en-GB" dirty="0" smtClean="0"/>
              <a:t>MARKING</a:t>
            </a:r>
            <a:endParaRPr lang="en-GB" dirty="0"/>
          </a:p>
        </p:txBody>
      </p:sp>
    </p:spTree>
    <p:extLst>
      <p:ext uri="{BB962C8B-B14F-4D97-AF65-F5344CB8AC3E}">
        <p14:creationId xmlns:p14="http://schemas.microsoft.com/office/powerpoint/2010/main" val="4168932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Insert a </a:t>
            </a:r>
            <a:r>
              <a:rPr lang="en-GB" dirty="0"/>
              <a:t>T</a:t>
            </a:r>
            <a:r>
              <a:rPr lang="en-GB" dirty="0" smtClean="0"/>
              <a:t>arget </a:t>
            </a:r>
            <a:r>
              <a:rPr lang="en-GB" dirty="0"/>
              <a:t>I</a:t>
            </a:r>
            <a:r>
              <a:rPr lang="en-GB" dirty="0" smtClean="0"/>
              <a:t>nto a Frame</a:t>
            </a:r>
            <a:endParaRPr lang="en-GB" dirty="0"/>
          </a:p>
        </p:txBody>
      </p:sp>
      <p:sp>
        <p:nvSpPr>
          <p:cNvPr id="3" name="Content Placeholder 2"/>
          <p:cNvSpPr>
            <a:spLocks noGrp="1"/>
          </p:cNvSpPr>
          <p:nvPr>
            <p:ph idx="1"/>
          </p:nvPr>
        </p:nvSpPr>
        <p:spPr/>
        <p:txBody>
          <a:bodyPr>
            <a:normAutofit/>
          </a:bodyPr>
          <a:lstStyle/>
          <a:p>
            <a:r>
              <a:rPr lang="en-GB" dirty="0"/>
              <a:t>Ensure correct size target for the distance being shot (target </a:t>
            </a:r>
            <a:r>
              <a:rPr lang="en-GB" dirty="0" smtClean="0"/>
              <a:t>size is </a:t>
            </a:r>
            <a:r>
              <a:rPr lang="en-GB" dirty="0"/>
              <a:t>indicated in small print on the bottom right corner of the </a:t>
            </a:r>
            <a:r>
              <a:rPr lang="en-GB" dirty="0" smtClean="0"/>
              <a:t>paper)</a:t>
            </a:r>
          </a:p>
          <a:p>
            <a:r>
              <a:rPr lang="en-GB" dirty="0" smtClean="0"/>
              <a:t>Slide target up into frame, ensuring it catches the top board and then slide into the retaining boards on the bottom corners of the frame.</a:t>
            </a:r>
            <a:endParaRPr lang="en-GB" dirty="0"/>
          </a:p>
        </p:txBody>
      </p:sp>
    </p:spTree>
    <p:extLst>
      <p:ext uri="{BB962C8B-B14F-4D97-AF65-F5344CB8AC3E}">
        <p14:creationId xmlns:p14="http://schemas.microsoft.com/office/powerpoint/2010/main" val="26345361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to </a:t>
            </a:r>
            <a:r>
              <a:rPr lang="en-GB" dirty="0" smtClean="0"/>
              <a:t>Put </a:t>
            </a:r>
            <a:r>
              <a:rPr lang="en-GB" dirty="0"/>
              <a:t>a Target </a:t>
            </a:r>
            <a:r>
              <a:rPr lang="en-GB" dirty="0" smtClean="0"/>
              <a:t>Into a </a:t>
            </a:r>
            <a:r>
              <a:rPr lang="en-GB" dirty="0"/>
              <a:t>Frame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15207" y="425152"/>
            <a:ext cx="5513585" cy="7056785"/>
          </a:xfrm>
        </p:spPr>
      </p:pic>
    </p:spTree>
    <p:extLst>
      <p:ext uri="{BB962C8B-B14F-4D97-AF65-F5344CB8AC3E}">
        <p14:creationId xmlns:p14="http://schemas.microsoft.com/office/powerpoint/2010/main" val="4141669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to Remove a Target From a Frame</a:t>
            </a:r>
            <a:endParaRPr lang="en-GB" dirty="0"/>
          </a:p>
        </p:txBody>
      </p:sp>
      <p:sp>
        <p:nvSpPr>
          <p:cNvPr id="3" name="Content Placeholder 2"/>
          <p:cNvSpPr>
            <a:spLocks noGrp="1"/>
          </p:cNvSpPr>
          <p:nvPr>
            <p:ph idx="1"/>
          </p:nvPr>
        </p:nvSpPr>
        <p:spPr>
          <a:xfrm>
            <a:off x="457200" y="1600200"/>
            <a:ext cx="8229600" cy="4637112"/>
          </a:xfrm>
        </p:spPr>
        <p:txBody>
          <a:bodyPr>
            <a:normAutofit lnSpcReduction="10000"/>
          </a:bodyPr>
          <a:lstStyle/>
          <a:p>
            <a:r>
              <a:rPr lang="en-GB" dirty="0" smtClean="0"/>
              <a:t>Ensure </a:t>
            </a:r>
            <a:r>
              <a:rPr lang="en-GB" dirty="0"/>
              <a:t>the </a:t>
            </a:r>
            <a:r>
              <a:rPr lang="en-GB" dirty="0" smtClean="0"/>
              <a:t>locking pin has been inserted between </a:t>
            </a:r>
            <a:r>
              <a:rPr lang="en-GB" dirty="0"/>
              <a:t>the wheels of the frame before removing the </a:t>
            </a:r>
            <a:r>
              <a:rPr lang="en-GB" dirty="0" smtClean="0"/>
              <a:t>target</a:t>
            </a:r>
            <a:endParaRPr lang="en-GB" dirty="0"/>
          </a:p>
          <a:p>
            <a:r>
              <a:rPr lang="en-GB" dirty="0"/>
              <a:t>When removing the target frame, lower it gently on to the ground, do not drop </a:t>
            </a:r>
            <a:r>
              <a:rPr lang="en-GB" dirty="0" smtClean="0"/>
              <a:t>it! </a:t>
            </a:r>
            <a:endParaRPr lang="en-GB" dirty="0"/>
          </a:p>
          <a:p>
            <a:r>
              <a:rPr lang="en-GB" dirty="0" smtClean="0"/>
              <a:t>Once the target has been removed, remove the target face and place it in the target bins provided. The blank screen also needs to be returned to where it was picked up from.</a:t>
            </a:r>
            <a:endParaRPr lang="en-GB" dirty="0"/>
          </a:p>
        </p:txBody>
      </p:sp>
    </p:spTree>
    <p:extLst>
      <p:ext uri="{BB962C8B-B14F-4D97-AF65-F5344CB8AC3E}">
        <p14:creationId xmlns:p14="http://schemas.microsoft.com/office/powerpoint/2010/main" val="2515066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Locking Pin</a:t>
            </a:r>
            <a:endParaRPr lang="en-GB" dirty="0"/>
          </a:p>
        </p:txBody>
      </p:sp>
      <p:sp>
        <p:nvSpPr>
          <p:cNvPr id="3" name="Content Placeholder 2"/>
          <p:cNvSpPr>
            <a:spLocks noGrp="1"/>
          </p:cNvSpPr>
          <p:nvPr>
            <p:ph idx="1"/>
          </p:nvPr>
        </p:nvSpPr>
        <p:spPr/>
        <p:txBody>
          <a:bodyPr>
            <a:normAutofit/>
          </a:bodyPr>
          <a:lstStyle/>
          <a:p>
            <a:r>
              <a:rPr lang="en-GB" sz="2800" dirty="0" smtClean="0">
                <a:solidFill>
                  <a:srgbClr val="FF0000"/>
                </a:solidFill>
              </a:rPr>
              <a:t>We must stress you should always ensure the locking pin is in place when removing the target for your own safety</a:t>
            </a:r>
            <a:endParaRPr lang="en-GB" sz="2800"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37426" y="2935382"/>
            <a:ext cx="3827917" cy="3374994"/>
          </a:xfrm>
          <a:prstGeom prst="rect">
            <a:avLst/>
          </a:prstGeom>
        </p:spPr>
      </p:pic>
    </p:spTree>
    <p:extLst>
      <p:ext uri="{BB962C8B-B14F-4D97-AF65-F5344CB8AC3E}">
        <p14:creationId xmlns:p14="http://schemas.microsoft.com/office/powerpoint/2010/main" val="480786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marL="0" indent="0">
              <a:buNone/>
            </a:pPr>
            <a:r>
              <a:rPr lang="en-GB" dirty="0" smtClean="0"/>
              <a:t>-National Shooting Centre</a:t>
            </a:r>
          </a:p>
          <a:p>
            <a:pPr marL="0" indent="0">
              <a:buNone/>
            </a:pPr>
            <a:endParaRPr lang="en-GB" dirty="0" smtClean="0"/>
          </a:p>
          <a:p>
            <a:pPr marL="0" indent="0">
              <a:buNone/>
            </a:pPr>
            <a:r>
              <a:rPr lang="en-GB" dirty="0" smtClean="0"/>
              <a:t>-Europe's largest Shooting Complex</a:t>
            </a:r>
          </a:p>
          <a:p>
            <a:pPr marL="0" indent="0">
              <a:buNone/>
            </a:pPr>
            <a:endParaRPr lang="en-GB" dirty="0" smtClean="0"/>
          </a:p>
          <a:p>
            <a:pPr marL="0" indent="0">
              <a:buNone/>
            </a:pPr>
            <a:r>
              <a:rPr lang="en-GB" dirty="0" smtClean="0"/>
              <a:t>-Charitable Status – The NRA is the Charity side of things, whereas the National Shooting Centre is the business. King Charles is our Patron. </a:t>
            </a:r>
          </a:p>
          <a:p>
            <a:pPr marL="0" indent="0">
              <a:buNone/>
            </a:pPr>
            <a:endParaRPr lang="en-GB" dirty="0"/>
          </a:p>
          <a:p>
            <a:pPr marL="0" indent="0">
              <a:buNone/>
            </a:pPr>
            <a:r>
              <a:rPr lang="en-GB" dirty="0" smtClean="0"/>
              <a:t>-International Shooters – Our annual Imperial competition sees shooters travel from all over the world. </a:t>
            </a:r>
          </a:p>
        </p:txBody>
      </p:sp>
      <p:pic>
        <p:nvPicPr>
          <p:cNvPr id="1026" name="Picture 2" descr="NRA » Target Rifle - 149th Imperial Meeting - National Rifle Association U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052736"/>
            <a:ext cx="2713844" cy="14835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RA » The Imperial Meeting - National Rifle Association U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62" y="116632"/>
            <a:ext cx="2372062" cy="133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969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to Remove a Target from a Frame</a:t>
            </a:r>
            <a:endParaRPr lang="en-GB" dirty="0"/>
          </a:p>
        </p:txBody>
      </p:sp>
      <p:pic>
        <p:nvPicPr>
          <p:cNvPr id="5" name="IMG_718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761586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to change a target face (pin-ons)</a:t>
            </a:r>
            <a:endParaRPr lang="en-GB" dirty="0"/>
          </a:p>
        </p:txBody>
      </p:sp>
      <p:sp>
        <p:nvSpPr>
          <p:cNvPr id="3" name="Content Placeholder 2"/>
          <p:cNvSpPr>
            <a:spLocks noGrp="1"/>
          </p:cNvSpPr>
          <p:nvPr>
            <p:ph idx="1"/>
          </p:nvPr>
        </p:nvSpPr>
        <p:spPr/>
        <p:txBody>
          <a:bodyPr>
            <a:normAutofit/>
          </a:bodyPr>
          <a:lstStyle/>
          <a:p>
            <a:r>
              <a:rPr lang="en-GB" sz="2800" dirty="0"/>
              <a:t>For pin-on targets, fit the target face to the blank screen using the plastic nuts and bolts provided</a:t>
            </a:r>
          </a:p>
          <a:p>
            <a:r>
              <a:rPr lang="en-GB" sz="2800" dirty="0"/>
              <a:t>Ensure </a:t>
            </a:r>
            <a:r>
              <a:rPr lang="en-GB" sz="2800" dirty="0" smtClean="0"/>
              <a:t>the locking </a:t>
            </a:r>
            <a:r>
              <a:rPr lang="en-GB" sz="2800" dirty="0"/>
              <a:t>pin is between the wheels of the frame before </a:t>
            </a:r>
            <a:r>
              <a:rPr lang="en-GB" sz="2800" dirty="0" smtClean="0"/>
              <a:t>fitting the face on. </a:t>
            </a:r>
          </a:p>
          <a:p>
            <a:r>
              <a:rPr lang="en-GB" sz="2800" dirty="0" smtClean="0"/>
              <a:t>Once the pin-on is tightly fitted, remove the locking pin and raise the target. </a:t>
            </a:r>
            <a:endParaRPr lang="en-GB" sz="2800" dirty="0"/>
          </a:p>
          <a:p>
            <a:r>
              <a:rPr lang="en-GB" sz="2800" dirty="0" smtClean="0">
                <a:solidFill>
                  <a:srgbClr val="FF0000"/>
                </a:solidFill>
              </a:rPr>
              <a:t>Please note Stickledown frames can’t be removed so only changing the face is necessary. </a:t>
            </a:r>
            <a:endParaRPr lang="en-GB" sz="2800" dirty="0">
              <a:solidFill>
                <a:srgbClr val="FF0000"/>
              </a:solidFill>
            </a:endParaRPr>
          </a:p>
        </p:txBody>
      </p:sp>
    </p:spTree>
    <p:extLst>
      <p:ext uri="{BB962C8B-B14F-4D97-AF65-F5344CB8AC3E}">
        <p14:creationId xmlns:p14="http://schemas.microsoft.com/office/powerpoint/2010/main" val="491835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dirty="0" smtClean="0"/>
              <a:t>Changing a Pin-on</a:t>
            </a:r>
            <a:endParaRPr lang="en-GB" dirty="0"/>
          </a:p>
        </p:txBody>
      </p:sp>
      <p:pic>
        <p:nvPicPr>
          <p:cNvPr id="4" name="Changing of Stix Pin on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54352" y="880841"/>
            <a:ext cx="3168352" cy="5600373"/>
          </a:xfrm>
        </p:spPr>
      </p:pic>
      <p:sp>
        <p:nvSpPr>
          <p:cNvPr id="6" name="TextBox 5"/>
          <p:cNvSpPr txBox="1"/>
          <p:nvPr/>
        </p:nvSpPr>
        <p:spPr>
          <a:xfrm>
            <a:off x="539552" y="1144935"/>
            <a:ext cx="3672407" cy="4062651"/>
          </a:xfrm>
          <a:prstGeom prst="rect">
            <a:avLst/>
          </a:prstGeom>
          <a:noFill/>
        </p:spPr>
        <p:txBody>
          <a:bodyPr wrap="square" rtlCol="0">
            <a:spAutoFit/>
          </a:bodyPr>
          <a:lstStyle/>
          <a:p>
            <a:r>
              <a:rPr lang="en-GB" sz="2400" dirty="0" smtClean="0">
                <a:latin typeface="+mj-lt"/>
              </a:rPr>
              <a:t>Safety</a:t>
            </a:r>
            <a:r>
              <a:rPr lang="en-GB" sz="2000" dirty="0" smtClean="0">
                <a:latin typeface="+mj-lt"/>
              </a:rPr>
              <a:t> </a:t>
            </a:r>
            <a:r>
              <a:rPr lang="en-GB" sz="2400" dirty="0" smtClean="0">
                <a:latin typeface="+mj-lt"/>
              </a:rPr>
              <a:t>Elements</a:t>
            </a:r>
            <a:r>
              <a:rPr lang="en-GB" sz="2000" dirty="0" smtClean="0">
                <a:latin typeface="+mj-lt"/>
              </a:rPr>
              <a:t>:</a:t>
            </a:r>
          </a:p>
          <a:p>
            <a:pPr marL="285750" indent="-285750">
              <a:buFont typeface="Arial" panose="020B0604020202020204" pitchFamily="34" charset="0"/>
              <a:buChar char="•"/>
            </a:pPr>
            <a:r>
              <a:rPr lang="en-GB" sz="2000" dirty="0" smtClean="0"/>
              <a:t>On Stickledown, this </a:t>
            </a:r>
            <a:r>
              <a:rPr lang="en-GB" sz="2000" dirty="0" smtClean="0"/>
              <a:t>is a two person job, make sure there is someone around to help</a:t>
            </a:r>
          </a:p>
          <a:p>
            <a:pPr marL="285750" indent="-285750">
              <a:buFont typeface="Arial" panose="020B0604020202020204" pitchFamily="34" charset="0"/>
              <a:buChar char="•"/>
            </a:pPr>
            <a:r>
              <a:rPr lang="en-GB" sz="2000" dirty="0" smtClean="0"/>
              <a:t>Beware of your footing at all times, specifically when reaching over the trenches</a:t>
            </a:r>
          </a:p>
          <a:p>
            <a:pPr marL="285750" indent="-285750">
              <a:buFont typeface="Arial" panose="020B0604020202020204" pitchFamily="34" charset="0"/>
              <a:buChar char="•"/>
            </a:pPr>
            <a:r>
              <a:rPr lang="en-GB" sz="2000" dirty="0" smtClean="0"/>
              <a:t>Make sure the safety pin is placed correctly before doing anything</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581561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680520"/>
          </a:xfrm>
        </p:spPr>
        <p:txBody>
          <a:bodyPr>
            <a:normAutofit/>
          </a:bodyPr>
          <a:lstStyle/>
          <a:p>
            <a:r>
              <a:rPr lang="en-GB" sz="2400" dirty="0" smtClean="0"/>
              <a:t>Black stickers on the black, white stickers on the white </a:t>
            </a:r>
          </a:p>
          <a:p>
            <a:endParaRPr lang="en-GB" sz="2400" dirty="0" smtClean="0"/>
          </a:p>
          <a:p>
            <a:r>
              <a:rPr lang="en-GB" sz="2400" dirty="0"/>
              <a:t>M</a:t>
            </a:r>
            <a:r>
              <a:rPr lang="en-GB" sz="2400" dirty="0" smtClean="0"/>
              <a:t>arking board and appropriate sized spotting disc </a:t>
            </a:r>
          </a:p>
          <a:p>
            <a:pPr lvl="1"/>
            <a:r>
              <a:rPr lang="en-GB" sz="2000" dirty="0" smtClean="0"/>
              <a:t>Small disc for 300yds or less</a:t>
            </a:r>
          </a:p>
          <a:p>
            <a:pPr lvl="1"/>
            <a:r>
              <a:rPr lang="en-GB" sz="2000" dirty="0" smtClean="0"/>
              <a:t>Large disc for 500yds+</a:t>
            </a:r>
          </a:p>
          <a:p>
            <a:pPr marL="457200" lvl="1" indent="0">
              <a:buNone/>
            </a:pPr>
            <a:endParaRPr lang="en-GB" sz="2000" dirty="0" smtClean="0"/>
          </a:p>
          <a:p>
            <a:r>
              <a:rPr lang="en-GB" sz="2400" dirty="0" smtClean="0"/>
              <a:t>All rubbish is to be put into the bins provided</a:t>
            </a:r>
          </a:p>
          <a:p>
            <a:pPr marL="0" indent="0">
              <a:buNone/>
            </a:pPr>
            <a:endParaRPr lang="en-GB" sz="2400" dirty="0" smtClean="0"/>
          </a:p>
          <a:p>
            <a:r>
              <a:rPr lang="en-GB" sz="2400" dirty="0" smtClean="0">
                <a:solidFill>
                  <a:srgbClr val="FF0000"/>
                </a:solidFill>
              </a:rPr>
              <a:t>If you are struggling or have any questions while you are marking, either ask the butts supervisor or another marker. </a:t>
            </a:r>
            <a:r>
              <a:rPr lang="en-GB" sz="2400" b="1" dirty="0" smtClean="0">
                <a:solidFill>
                  <a:srgbClr val="FF0000"/>
                </a:solidFill>
              </a:rPr>
              <a:t>We are all one team!</a:t>
            </a:r>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1926362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lepa Mar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7203" y="980728"/>
            <a:ext cx="5282248" cy="5210237"/>
          </a:xfrm>
          <a:prstGeom prst="rect">
            <a:avLst/>
          </a:prstGeom>
        </p:spPr>
      </p:pic>
      <p:sp>
        <p:nvSpPr>
          <p:cNvPr id="3" name="Title 1"/>
          <p:cNvSpPr>
            <a:spLocks noGrp="1"/>
          </p:cNvSpPr>
          <p:nvPr>
            <p:ph type="title"/>
          </p:nvPr>
        </p:nvSpPr>
        <p:spPr>
          <a:xfrm>
            <a:off x="323527" y="0"/>
            <a:ext cx="8229600" cy="1143000"/>
          </a:xfrm>
        </p:spPr>
        <p:txBody>
          <a:bodyPr/>
          <a:lstStyle/>
          <a:p>
            <a:r>
              <a:rPr lang="en-GB" dirty="0" smtClean="0"/>
              <a:t>Marking</a:t>
            </a:r>
            <a:endParaRPr lang="en-GB" dirty="0"/>
          </a:p>
        </p:txBody>
      </p:sp>
    </p:spTree>
    <p:extLst>
      <p:ext uri="{BB962C8B-B14F-4D97-AF65-F5344CB8AC3E}">
        <p14:creationId xmlns:p14="http://schemas.microsoft.com/office/powerpoint/2010/main" val="3834273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Scoring</a:t>
            </a:r>
            <a:endParaRPr lang="en-GB" dirty="0"/>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198378" y="1417638"/>
            <a:ext cx="4747243" cy="4364143"/>
          </a:xfrm>
          <a:prstGeom prst="rect">
            <a:avLst/>
          </a:prstGeom>
        </p:spPr>
      </p:pic>
      <p:cxnSp>
        <p:nvCxnSpPr>
          <p:cNvPr id="8" name="Straight Arrow Connector 7"/>
          <p:cNvCxnSpPr>
            <a:stCxn id="9" idx="1"/>
          </p:cNvCxnSpPr>
          <p:nvPr/>
        </p:nvCxnSpPr>
        <p:spPr>
          <a:xfrm flipH="1">
            <a:off x="5978882" y="1781952"/>
            <a:ext cx="1251751"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7230633" y="1597286"/>
            <a:ext cx="288032" cy="369332"/>
          </a:xfrm>
          <a:prstGeom prst="rect">
            <a:avLst/>
          </a:prstGeom>
          <a:noFill/>
        </p:spPr>
        <p:txBody>
          <a:bodyPr wrap="square" rtlCol="0">
            <a:spAutoFit/>
          </a:bodyPr>
          <a:lstStyle/>
          <a:p>
            <a:r>
              <a:rPr lang="en-GB" b="1" dirty="0" smtClean="0"/>
              <a:t>1</a:t>
            </a:r>
            <a:endParaRPr lang="en-GB" b="1" dirty="0"/>
          </a:p>
        </p:txBody>
      </p:sp>
      <p:cxnSp>
        <p:nvCxnSpPr>
          <p:cNvPr id="11" name="Straight Arrow Connector 10"/>
          <p:cNvCxnSpPr>
            <a:stCxn id="12" idx="1"/>
          </p:cNvCxnSpPr>
          <p:nvPr/>
        </p:nvCxnSpPr>
        <p:spPr>
          <a:xfrm flipH="1">
            <a:off x="5508104" y="2262962"/>
            <a:ext cx="1696218" cy="1945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7204322" y="2078296"/>
            <a:ext cx="288032" cy="369332"/>
          </a:xfrm>
          <a:prstGeom prst="rect">
            <a:avLst/>
          </a:prstGeom>
          <a:noFill/>
        </p:spPr>
        <p:txBody>
          <a:bodyPr wrap="square" rtlCol="0">
            <a:spAutoFit/>
          </a:bodyPr>
          <a:lstStyle/>
          <a:p>
            <a:r>
              <a:rPr lang="en-GB" b="1" dirty="0"/>
              <a:t>2</a:t>
            </a:r>
          </a:p>
        </p:txBody>
      </p:sp>
      <p:cxnSp>
        <p:nvCxnSpPr>
          <p:cNvPr id="17" name="Straight Arrow Connector 16"/>
          <p:cNvCxnSpPr>
            <a:stCxn id="21" idx="1"/>
          </p:cNvCxnSpPr>
          <p:nvPr/>
        </p:nvCxnSpPr>
        <p:spPr>
          <a:xfrm flipH="1">
            <a:off x="5364088" y="2763245"/>
            <a:ext cx="1840234" cy="14451"/>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204322" y="2578579"/>
            <a:ext cx="288032" cy="369332"/>
          </a:xfrm>
          <a:prstGeom prst="rect">
            <a:avLst/>
          </a:prstGeom>
          <a:noFill/>
        </p:spPr>
        <p:txBody>
          <a:bodyPr wrap="square" rtlCol="0">
            <a:spAutoFit/>
          </a:bodyPr>
          <a:lstStyle/>
          <a:p>
            <a:r>
              <a:rPr lang="en-GB" b="1" dirty="0" smtClean="0"/>
              <a:t>3</a:t>
            </a:r>
            <a:endParaRPr lang="en-GB" b="1" dirty="0"/>
          </a:p>
        </p:txBody>
      </p:sp>
      <p:cxnSp>
        <p:nvCxnSpPr>
          <p:cNvPr id="22" name="Straight Arrow Connector 21"/>
          <p:cNvCxnSpPr>
            <a:stCxn id="26" idx="1"/>
          </p:cNvCxnSpPr>
          <p:nvPr/>
        </p:nvCxnSpPr>
        <p:spPr>
          <a:xfrm flipH="1" flipV="1">
            <a:off x="5121753" y="3126327"/>
            <a:ext cx="2082569" cy="625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TextBox 25"/>
          <p:cNvSpPr txBox="1"/>
          <p:nvPr/>
        </p:nvSpPr>
        <p:spPr>
          <a:xfrm>
            <a:off x="7204322" y="2947911"/>
            <a:ext cx="288032" cy="369332"/>
          </a:xfrm>
          <a:prstGeom prst="rect">
            <a:avLst/>
          </a:prstGeom>
          <a:noFill/>
        </p:spPr>
        <p:txBody>
          <a:bodyPr wrap="square" rtlCol="0">
            <a:spAutoFit/>
          </a:bodyPr>
          <a:lstStyle/>
          <a:p>
            <a:r>
              <a:rPr lang="en-GB" b="1" dirty="0"/>
              <a:t>4</a:t>
            </a:r>
          </a:p>
        </p:txBody>
      </p:sp>
      <p:cxnSp>
        <p:nvCxnSpPr>
          <p:cNvPr id="27" name="Straight Arrow Connector 26"/>
          <p:cNvCxnSpPr>
            <a:stCxn id="31" idx="1"/>
          </p:cNvCxnSpPr>
          <p:nvPr/>
        </p:nvCxnSpPr>
        <p:spPr>
          <a:xfrm flipH="1" flipV="1">
            <a:off x="4860032" y="3425417"/>
            <a:ext cx="2370601" cy="20937"/>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1" name="TextBox 30"/>
          <p:cNvSpPr txBox="1"/>
          <p:nvPr/>
        </p:nvSpPr>
        <p:spPr>
          <a:xfrm>
            <a:off x="7230633" y="3261688"/>
            <a:ext cx="288032" cy="369332"/>
          </a:xfrm>
          <a:prstGeom prst="rect">
            <a:avLst/>
          </a:prstGeom>
          <a:noFill/>
        </p:spPr>
        <p:txBody>
          <a:bodyPr wrap="square" rtlCol="0">
            <a:spAutoFit/>
          </a:bodyPr>
          <a:lstStyle/>
          <a:p>
            <a:r>
              <a:rPr lang="en-GB" b="1" dirty="0" smtClean="0"/>
              <a:t>5</a:t>
            </a:r>
            <a:endParaRPr lang="en-GB" b="1" dirty="0"/>
          </a:p>
        </p:txBody>
      </p:sp>
      <p:cxnSp>
        <p:nvCxnSpPr>
          <p:cNvPr id="32" name="Straight Arrow Connector 31"/>
          <p:cNvCxnSpPr>
            <a:stCxn id="37" idx="1"/>
          </p:cNvCxnSpPr>
          <p:nvPr/>
        </p:nvCxnSpPr>
        <p:spPr>
          <a:xfrm flipH="1" flipV="1">
            <a:off x="4572002" y="3429004"/>
            <a:ext cx="2645666" cy="861192"/>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7217668" y="4105530"/>
            <a:ext cx="313962" cy="369332"/>
          </a:xfrm>
          <a:prstGeom prst="rect">
            <a:avLst/>
          </a:prstGeom>
          <a:noFill/>
        </p:spPr>
        <p:txBody>
          <a:bodyPr wrap="square" rtlCol="0">
            <a:spAutoFit/>
          </a:bodyPr>
          <a:lstStyle/>
          <a:p>
            <a:r>
              <a:rPr lang="en-GB" b="1" dirty="0" smtClean="0"/>
              <a:t>V</a:t>
            </a:r>
            <a:endParaRPr lang="en-GB" b="1" dirty="0"/>
          </a:p>
        </p:txBody>
      </p:sp>
      <p:sp>
        <p:nvSpPr>
          <p:cNvPr id="78" name="Rectangle 77"/>
          <p:cNvSpPr/>
          <p:nvPr/>
        </p:nvSpPr>
        <p:spPr>
          <a:xfrm>
            <a:off x="2699792" y="5229200"/>
            <a:ext cx="576064" cy="5525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9" name="Rectangle 78"/>
          <p:cNvSpPr/>
          <p:nvPr/>
        </p:nvSpPr>
        <p:spPr>
          <a:xfrm>
            <a:off x="2699792" y="5235325"/>
            <a:ext cx="288032" cy="552581"/>
          </a:xfrm>
          <a:prstGeom prst="rect">
            <a:avLst/>
          </a:prstGeom>
          <a:solidFill>
            <a:srgbClr val="F0340E"/>
          </a:solidFill>
          <a:ln>
            <a:solidFill>
              <a:srgbClr val="F034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p:cNvSpPr txBox="1"/>
          <p:nvPr/>
        </p:nvSpPr>
        <p:spPr>
          <a:xfrm>
            <a:off x="2699792" y="5320824"/>
            <a:ext cx="288032" cy="369332"/>
          </a:xfrm>
          <a:prstGeom prst="rect">
            <a:avLst/>
          </a:prstGeom>
          <a:noFill/>
        </p:spPr>
        <p:txBody>
          <a:bodyPr wrap="square" rtlCol="0">
            <a:spAutoFit/>
          </a:bodyPr>
          <a:lstStyle/>
          <a:p>
            <a:r>
              <a:rPr lang="en-GB" dirty="0" smtClean="0"/>
              <a:t>1</a:t>
            </a:r>
            <a:endParaRPr lang="en-GB" dirty="0"/>
          </a:p>
        </p:txBody>
      </p:sp>
      <p:sp>
        <p:nvSpPr>
          <p:cNvPr id="81" name="TextBox 80"/>
          <p:cNvSpPr txBox="1"/>
          <p:nvPr/>
        </p:nvSpPr>
        <p:spPr>
          <a:xfrm>
            <a:off x="2986423" y="5314699"/>
            <a:ext cx="288032" cy="369332"/>
          </a:xfrm>
          <a:prstGeom prst="rect">
            <a:avLst/>
          </a:prstGeom>
          <a:noFill/>
        </p:spPr>
        <p:txBody>
          <a:bodyPr wrap="square" rtlCol="0">
            <a:spAutoFit/>
          </a:bodyPr>
          <a:lstStyle/>
          <a:p>
            <a:r>
              <a:rPr lang="en-GB" dirty="0" smtClean="0">
                <a:solidFill>
                  <a:schemeClr val="bg1"/>
                </a:solidFill>
              </a:rPr>
              <a:t>2</a:t>
            </a:r>
            <a:endParaRPr lang="en-GB" dirty="0">
              <a:solidFill>
                <a:schemeClr val="bg1"/>
              </a:solidFill>
            </a:endParaRPr>
          </a:p>
        </p:txBody>
      </p:sp>
      <p:sp>
        <p:nvSpPr>
          <p:cNvPr id="82" name="Rectangle 81"/>
          <p:cNvSpPr/>
          <p:nvPr/>
        </p:nvSpPr>
        <p:spPr>
          <a:xfrm>
            <a:off x="3510539" y="5232262"/>
            <a:ext cx="576064" cy="5525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TextBox 82"/>
          <p:cNvSpPr txBox="1"/>
          <p:nvPr/>
        </p:nvSpPr>
        <p:spPr>
          <a:xfrm>
            <a:off x="3653154" y="5336727"/>
            <a:ext cx="288032" cy="369332"/>
          </a:xfrm>
          <a:prstGeom prst="rect">
            <a:avLst/>
          </a:prstGeom>
          <a:noFill/>
        </p:spPr>
        <p:txBody>
          <a:bodyPr wrap="square" rtlCol="0">
            <a:spAutoFit/>
          </a:bodyPr>
          <a:lstStyle/>
          <a:p>
            <a:r>
              <a:rPr lang="en-GB" dirty="0">
                <a:solidFill>
                  <a:schemeClr val="bg1"/>
                </a:solidFill>
              </a:rPr>
              <a:t>3</a:t>
            </a:r>
          </a:p>
        </p:txBody>
      </p:sp>
      <p:sp>
        <p:nvSpPr>
          <p:cNvPr id="84" name="Rectangle 83"/>
          <p:cNvSpPr/>
          <p:nvPr/>
        </p:nvSpPr>
        <p:spPr>
          <a:xfrm>
            <a:off x="4860032" y="5245102"/>
            <a:ext cx="576064" cy="5525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5" name="TextBox 84"/>
          <p:cNvSpPr txBox="1"/>
          <p:nvPr/>
        </p:nvSpPr>
        <p:spPr>
          <a:xfrm>
            <a:off x="5002647" y="5336726"/>
            <a:ext cx="288032" cy="369332"/>
          </a:xfrm>
          <a:prstGeom prst="rect">
            <a:avLst/>
          </a:prstGeom>
          <a:noFill/>
        </p:spPr>
        <p:txBody>
          <a:bodyPr wrap="square" rtlCol="0">
            <a:spAutoFit/>
          </a:bodyPr>
          <a:lstStyle/>
          <a:p>
            <a:r>
              <a:rPr lang="en-GB" dirty="0" smtClean="0">
                <a:solidFill>
                  <a:schemeClr val="bg1"/>
                </a:solidFill>
              </a:rPr>
              <a:t>4</a:t>
            </a:r>
            <a:endParaRPr lang="en-GB" dirty="0">
              <a:solidFill>
                <a:schemeClr val="bg1"/>
              </a:solidFill>
            </a:endParaRPr>
          </a:p>
        </p:txBody>
      </p:sp>
      <p:sp>
        <p:nvSpPr>
          <p:cNvPr id="86" name="Rectangle 85"/>
          <p:cNvSpPr/>
          <p:nvPr/>
        </p:nvSpPr>
        <p:spPr>
          <a:xfrm>
            <a:off x="5757300" y="5246635"/>
            <a:ext cx="576064" cy="5525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7" name="Rectangle 86"/>
          <p:cNvSpPr/>
          <p:nvPr/>
        </p:nvSpPr>
        <p:spPr>
          <a:xfrm>
            <a:off x="6053683" y="5245102"/>
            <a:ext cx="288032" cy="552581"/>
          </a:xfrm>
          <a:prstGeom prst="rect">
            <a:avLst/>
          </a:prstGeom>
          <a:solidFill>
            <a:srgbClr val="F0340E"/>
          </a:solidFill>
          <a:ln>
            <a:solidFill>
              <a:srgbClr val="F034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7"/>
          <p:cNvSpPr txBox="1"/>
          <p:nvPr/>
        </p:nvSpPr>
        <p:spPr>
          <a:xfrm>
            <a:off x="5729220" y="5340403"/>
            <a:ext cx="288032" cy="369332"/>
          </a:xfrm>
          <a:prstGeom prst="rect">
            <a:avLst/>
          </a:prstGeom>
          <a:noFill/>
        </p:spPr>
        <p:txBody>
          <a:bodyPr wrap="square" rtlCol="0">
            <a:spAutoFit/>
          </a:bodyPr>
          <a:lstStyle/>
          <a:p>
            <a:r>
              <a:rPr lang="en-GB" dirty="0">
                <a:solidFill>
                  <a:schemeClr val="bg1"/>
                </a:solidFill>
              </a:rPr>
              <a:t>5</a:t>
            </a:r>
          </a:p>
        </p:txBody>
      </p:sp>
      <p:sp>
        <p:nvSpPr>
          <p:cNvPr id="89" name="TextBox 88"/>
          <p:cNvSpPr txBox="1"/>
          <p:nvPr/>
        </p:nvSpPr>
        <p:spPr>
          <a:xfrm>
            <a:off x="6038732" y="5341018"/>
            <a:ext cx="288032" cy="369332"/>
          </a:xfrm>
          <a:prstGeom prst="rect">
            <a:avLst/>
          </a:prstGeom>
          <a:noFill/>
        </p:spPr>
        <p:txBody>
          <a:bodyPr wrap="square" rtlCol="0">
            <a:spAutoFit/>
          </a:bodyPr>
          <a:lstStyle/>
          <a:p>
            <a:r>
              <a:rPr lang="en-GB" dirty="0"/>
              <a:t>V</a:t>
            </a:r>
          </a:p>
        </p:txBody>
      </p:sp>
      <p:sp>
        <p:nvSpPr>
          <p:cNvPr id="3" name="TextBox 2"/>
          <p:cNvSpPr txBox="1"/>
          <p:nvPr/>
        </p:nvSpPr>
        <p:spPr>
          <a:xfrm>
            <a:off x="35496" y="692696"/>
            <a:ext cx="2016224" cy="3139321"/>
          </a:xfrm>
          <a:prstGeom prst="rect">
            <a:avLst/>
          </a:prstGeom>
          <a:noFill/>
        </p:spPr>
        <p:txBody>
          <a:bodyPr wrap="square" rtlCol="0">
            <a:spAutoFit/>
          </a:bodyPr>
          <a:lstStyle/>
          <a:p>
            <a:r>
              <a:rPr lang="en-GB" dirty="0" smtClean="0"/>
              <a:t>Here’s a tip – ask for a pen and write the numbers along the bottom so you can remember what score cards go where. The supervisors can show you this when you get down in the butts!</a:t>
            </a:r>
            <a:endParaRPr lang="en-GB" dirty="0"/>
          </a:p>
        </p:txBody>
      </p:sp>
    </p:spTree>
    <p:extLst>
      <p:ext uri="{BB962C8B-B14F-4D97-AF65-F5344CB8AC3E}">
        <p14:creationId xmlns:p14="http://schemas.microsoft.com/office/powerpoint/2010/main" val="2134634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Types of Targets</a:t>
            </a:r>
            <a:endParaRPr lang="en-GB" dirty="0"/>
          </a:p>
        </p:txBody>
      </p:sp>
      <p:sp>
        <p:nvSpPr>
          <p:cNvPr id="3" name="Content Placeholder 2"/>
          <p:cNvSpPr>
            <a:spLocks noGrp="1"/>
          </p:cNvSpPr>
          <p:nvPr>
            <p:ph idx="1"/>
          </p:nvPr>
        </p:nvSpPr>
        <p:spPr>
          <a:xfrm>
            <a:off x="251520" y="4509120"/>
            <a:ext cx="8712968" cy="1944216"/>
          </a:xfrm>
        </p:spPr>
        <p:txBody>
          <a:bodyPr>
            <a:normAutofit fontScale="92500" lnSpcReduction="20000"/>
          </a:bodyPr>
          <a:lstStyle/>
          <a:p>
            <a:pPr marL="0" indent="0">
              <a:buNone/>
            </a:pPr>
            <a:r>
              <a:rPr lang="en-GB" dirty="0" smtClean="0"/>
              <a:t>300x	(pin on)		500x			600x</a:t>
            </a:r>
          </a:p>
          <a:p>
            <a:pPr marL="0" indent="0">
              <a:buNone/>
            </a:pPr>
            <a:endParaRPr lang="en-GB" dirty="0" smtClean="0"/>
          </a:p>
          <a:p>
            <a:pPr marL="0" indent="0">
              <a:buNone/>
            </a:pPr>
            <a:r>
              <a:rPr lang="en-GB" dirty="0" smtClean="0"/>
              <a:t>F </a:t>
            </a:r>
            <a:r>
              <a:rPr lang="en-GB" dirty="0"/>
              <a:t>Class – </a:t>
            </a:r>
            <a:r>
              <a:rPr lang="en-GB" dirty="0" smtClean="0"/>
              <a:t>same premise, but smaller </a:t>
            </a:r>
            <a:r>
              <a:rPr lang="en-GB" dirty="0"/>
              <a:t>circle </a:t>
            </a:r>
            <a:r>
              <a:rPr lang="en-GB" dirty="0" smtClean="0"/>
              <a:t>rings</a:t>
            </a:r>
          </a:p>
          <a:p>
            <a:pPr marL="0" indent="0">
              <a:buNone/>
            </a:pPr>
            <a:r>
              <a:rPr lang="en-GB" dirty="0" smtClean="0"/>
              <a:t>Just count from the middle ring outwards for scoring</a:t>
            </a: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972" y="2123728"/>
            <a:ext cx="2232248" cy="2160240"/>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59831" y="2060848"/>
            <a:ext cx="2494233" cy="222312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39286" y="2042592"/>
            <a:ext cx="2439979" cy="2241376"/>
          </a:xfrm>
          <a:prstGeom prst="rect">
            <a:avLst/>
          </a:prstGeom>
        </p:spPr>
      </p:pic>
    </p:spTree>
    <p:extLst>
      <p:ext uri="{BB962C8B-B14F-4D97-AF65-F5344CB8AC3E}">
        <p14:creationId xmlns:p14="http://schemas.microsoft.com/office/powerpoint/2010/main" val="3052024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Types of Marking</a:t>
            </a:r>
            <a:endParaRPr lang="en-GB" dirty="0"/>
          </a:p>
        </p:txBody>
      </p:sp>
      <p:sp>
        <p:nvSpPr>
          <p:cNvPr id="3" name="Content Placeholder 2"/>
          <p:cNvSpPr>
            <a:spLocks noGrp="1"/>
          </p:cNvSpPr>
          <p:nvPr>
            <p:ph idx="1"/>
          </p:nvPr>
        </p:nvSpPr>
        <p:spPr>
          <a:xfrm>
            <a:off x="251520" y="1417638"/>
            <a:ext cx="8712968" cy="5323730"/>
          </a:xfrm>
        </p:spPr>
        <p:txBody>
          <a:bodyPr>
            <a:normAutofit/>
          </a:bodyPr>
          <a:lstStyle/>
          <a:p>
            <a:pPr marL="0" indent="0">
              <a:buNone/>
            </a:pPr>
            <a:r>
              <a:rPr lang="en-GB" dirty="0" smtClean="0"/>
              <a:t>Other targets</a:t>
            </a:r>
          </a:p>
          <a:p>
            <a:pPr marL="0" indent="0">
              <a:buNone/>
            </a:pPr>
            <a:endParaRPr lang="en-GB" dirty="0" smtClean="0"/>
          </a:p>
          <a:p>
            <a:endParaRPr lang="en-GB" dirty="0"/>
          </a:p>
          <a:p>
            <a:endParaRPr lang="en-GB" dirty="0" smtClean="0"/>
          </a:p>
          <a:p>
            <a:endParaRPr lang="en-GB" dirty="0"/>
          </a:p>
          <a:p>
            <a:pPr marL="0" indent="0">
              <a:buNone/>
            </a:pPr>
            <a:r>
              <a:rPr lang="en-GB" dirty="0"/>
              <a:t>McQueen Castles</a:t>
            </a:r>
          </a:p>
          <a:p>
            <a:endParaRPr lang="en-GB" dirty="0"/>
          </a:p>
          <a:p>
            <a:pPr marL="0" indent="0">
              <a:buNone/>
            </a:pPr>
            <a:endParaRPr lang="en-GB" dirty="0"/>
          </a:p>
        </p:txBody>
      </p:sp>
      <p:pic>
        <p:nvPicPr>
          <p:cNvPr id="13" name="Picture 12"/>
          <p:cNvPicPr/>
          <p:nvPr/>
        </p:nvPicPr>
        <p:blipFill rotWithShape="1">
          <a:blip r:embed="rId2" cstate="email">
            <a:extLst>
              <a:ext uri="{28A0092B-C50C-407E-A947-70E740481C1C}">
                <a14:useLocalDpi xmlns:a14="http://schemas.microsoft.com/office/drawing/2010/main"/>
              </a:ext>
            </a:extLst>
          </a:blip>
          <a:srcRect/>
          <a:stretch/>
        </p:blipFill>
        <p:spPr bwMode="auto">
          <a:xfrm>
            <a:off x="530096" y="2045051"/>
            <a:ext cx="1421130" cy="1876425"/>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3" cstate="email">
            <a:extLst>
              <a:ext uri="{28A0092B-C50C-407E-A947-70E740481C1C}">
                <a14:useLocalDpi xmlns:a14="http://schemas.microsoft.com/office/drawing/2010/main"/>
              </a:ext>
            </a:extLst>
          </a:blip>
          <a:srcRect/>
          <a:stretch/>
        </p:blipFill>
        <p:spPr bwMode="auto">
          <a:xfrm>
            <a:off x="3396630" y="2007422"/>
            <a:ext cx="1842135" cy="1983105"/>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cstate="email">
            <a:extLst>
              <a:ext uri="{28A0092B-C50C-407E-A947-70E740481C1C}">
                <a14:useLocalDpi xmlns:a14="http://schemas.microsoft.com/office/drawing/2010/main"/>
              </a:ext>
            </a:extLst>
          </a:blip>
          <a:srcRect/>
          <a:stretch/>
        </p:blipFill>
        <p:spPr bwMode="auto">
          <a:xfrm>
            <a:off x="7223953" y="4509120"/>
            <a:ext cx="1740535" cy="2144395"/>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cstate="email">
            <a:extLst>
              <a:ext uri="{28A0092B-C50C-407E-A947-70E740481C1C}">
                <a14:useLocalDpi xmlns:a14="http://schemas.microsoft.com/office/drawing/2010/main"/>
              </a:ext>
            </a:extLst>
          </a:blip>
          <a:srcRect/>
          <a:stretch/>
        </p:blipFill>
        <p:spPr bwMode="auto">
          <a:xfrm>
            <a:off x="3275856" y="4548889"/>
            <a:ext cx="3723531" cy="2064855"/>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6" cstate="email">
            <a:extLst>
              <a:ext uri="{28A0092B-C50C-407E-A947-70E740481C1C}">
                <a14:useLocalDpi xmlns:a14="http://schemas.microsoft.com/office/drawing/2010/main"/>
              </a:ext>
            </a:extLst>
          </a:blip>
          <a:srcRect/>
          <a:stretch/>
        </p:blipFill>
        <p:spPr bwMode="auto">
          <a:xfrm>
            <a:off x="6228184" y="2045051"/>
            <a:ext cx="1746885" cy="1786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6136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260648"/>
            <a:ext cx="8229600" cy="1143000"/>
          </a:xfrm>
        </p:spPr>
        <p:txBody>
          <a:bodyPr/>
          <a:lstStyle/>
          <a:p>
            <a:r>
              <a:rPr lang="en-GB" dirty="0" smtClean="0"/>
              <a:t>Competition Marking</a:t>
            </a:r>
            <a:endParaRPr lang="en-GB" dirty="0"/>
          </a:p>
        </p:txBody>
      </p:sp>
      <p:sp>
        <p:nvSpPr>
          <p:cNvPr id="3" name="Content Placeholder 2"/>
          <p:cNvSpPr>
            <a:spLocks noGrp="1"/>
          </p:cNvSpPr>
          <p:nvPr>
            <p:ph idx="1"/>
          </p:nvPr>
        </p:nvSpPr>
        <p:spPr>
          <a:xfrm>
            <a:off x="251520" y="1600200"/>
            <a:ext cx="8712968" cy="4853136"/>
          </a:xfrm>
        </p:spPr>
        <p:txBody>
          <a:bodyPr>
            <a:normAutofit fontScale="85000" lnSpcReduction="20000"/>
          </a:bodyPr>
          <a:lstStyle/>
          <a:p>
            <a:pPr marL="0" indent="0">
              <a:buNone/>
            </a:pPr>
            <a:r>
              <a:rPr lang="en-GB" dirty="0"/>
              <a:t>Team </a:t>
            </a:r>
            <a:r>
              <a:rPr lang="en-GB" dirty="0" smtClean="0"/>
              <a:t>competitions. You will be given a brief by the shooter/Range Officer (person who supervises the shooters) about the course of fire (type of shooting and how many shots/how long etc.) Example:</a:t>
            </a:r>
          </a:p>
          <a:p>
            <a:pPr marL="0" indent="0">
              <a:buNone/>
            </a:pPr>
            <a:endParaRPr lang="en-GB" dirty="0" smtClean="0"/>
          </a:p>
          <a:p>
            <a:pPr marL="0" indent="0">
              <a:buNone/>
            </a:pPr>
            <a:r>
              <a:rPr lang="en-GB" b="1" dirty="0" smtClean="0"/>
              <a:t>Some shooting events will have a structure.</a:t>
            </a:r>
          </a:p>
          <a:p>
            <a:pPr marL="0" indent="0">
              <a:buNone/>
            </a:pPr>
            <a:r>
              <a:rPr lang="en-GB" i="1" dirty="0" smtClean="0"/>
              <a:t>“2 and 10, 3 shooters per target, 3 details” </a:t>
            </a:r>
          </a:p>
          <a:p>
            <a:pPr marL="0" indent="0">
              <a:buNone/>
            </a:pPr>
            <a:r>
              <a:rPr lang="en-GB" b="1" dirty="0" smtClean="0"/>
              <a:t>2 being the practice shots, and 10 being the scoring shots (shots that get scored overall)</a:t>
            </a:r>
          </a:p>
          <a:p>
            <a:pPr marL="0" indent="0">
              <a:buNone/>
            </a:pPr>
            <a:r>
              <a:rPr lang="en-GB" b="1" dirty="0" smtClean="0"/>
              <a:t>In this case, there would be a maximum of 36 shots per detail (12 shots x 3 details = 36 shots)</a:t>
            </a:r>
          </a:p>
          <a:p>
            <a:pPr marL="0" indent="0">
              <a:buNone/>
            </a:pPr>
            <a:r>
              <a:rPr lang="en-GB" b="1" dirty="0" smtClean="0"/>
              <a:t>3 details means 108 shots (3 details x 36 shots) </a:t>
            </a:r>
          </a:p>
          <a:p>
            <a:pPr marL="0" indent="0">
              <a:buNone/>
            </a:pPr>
            <a:endParaRPr lang="en-GB" dirty="0"/>
          </a:p>
        </p:txBody>
      </p:sp>
    </p:spTree>
    <p:extLst>
      <p:ext uri="{BB962C8B-B14F-4D97-AF65-F5344CB8AC3E}">
        <p14:creationId xmlns:p14="http://schemas.microsoft.com/office/powerpoint/2010/main" val="28636173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Radio Communication</a:t>
            </a:r>
            <a:endParaRPr lang="en-GB" dirty="0"/>
          </a:p>
        </p:txBody>
      </p:sp>
      <p:sp>
        <p:nvSpPr>
          <p:cNvPr id="3" name="Content Placeholder 2"/>
          <p:cNvSpPr>
            <a:spLocks noGrp="1"/>
          </p:cNvSpPr>
          <p:nvPr>
            <p:ph idx="1"/>
          </p:nvPr>
        </p:nvSpPr>
        <p:spPr>
          <a:xfrm>
            <a:off x="457200" y="1417638"/>
            <a:ext cx="8229600" cy="1679922"/>
          </a:xfrm>
        </p:spPr>
        <p:txBody>
          <a:bodyPr/>
          <a:lstStyle/>
          <a:p>
            <a:r>
              <a:rPr lang="en-GB" sz="2800" dirty="0" smtClean="0">
                <a:sym typeface="Wingdings" panose="05000000000000000000" pitchFamily="2" charset="2"/>
              </a:rPr>
              <a:t>Channel </a:t>
            </a:r>
            <a:r>
              <a:rPr lang="en-GB" sz="2800" dirty="0">
                <a:sym typeface="Wingdings" panose="05000000000000000000" pitchFamily="2" charset="2"/>
              </a:rPr>
              <a:t>16 for Range Control</a:t>
            </a:r>
            <a:endParaRPr lang="en-GB" sz="2800" dirty="0"/>
          </a:p>
          <a:p>
            <a:r>
              <a:rPr lang="en-GB" sz="2800" dirty="0" smtClean="0"/>
              <a:t>Channel 1 – Firing point </a:t>
            </a:r>
            <a:r>
              <a:rPr lang="en-GB" sz="2800" dirty="0" smtClean="0">
                <a:sym typeface="Wingdings" panose="05000000000000000000" pitchFamily="2" charset="2"/>
              </a:rPr>
              <a:t> Butts (private channel)</a:t>
            </a:r>
          </a:p>
          <a:p>
            <a:pPr marL="0" indent="0">
              <a:buNone/>
            </a:pPr>
            <a:endParaRPr lang="en-GB" dirty="0"/>
          </a:p>
        </p:txBody>
      </p:sp>
      <p:sp>
        <p:nvSpPr>
          <p:cNvPr id="5" name="TextBox 4"/>
          <p:cNvSpPr txBox="1"/>
          <p:nvPr/>
        </p:nvSpPr>
        <p:spPr>
          <a:xfrm>
            <a:off x="457200" y="2708920"/>
            <a:ext cx="3960440" cy="3231654"/>
          </a:xfrm>
          <a:prstGeom prst="rect">
            <a:avLst/>
          </a:prstGeom>
          <a:noFill/>
        </p:spPr>
        <p:txBody>
          <a:bodyPr wrap="square" rtlCol="0">
            <a:spAutoFit/>
          </a:bodyPr>
          <a:lstStyle/>
          <a:p>
            <a:r>
              <a:rPr lang="en-US" sz="2000" dirty="0" smtClean="0"/>
              <a:t>Any problems inform control/supervisor</a:t>
            </a:r>
          </a:p>
          <a:p>
            <a:endParaRPr lang="en-US" sz="1200" dirty="0"/>
          </a:p>
          <a:p>
            <a:r>
              <a:rPr lang="en-US" sz="2000" dirty="0"/>
              <a:t>Be </a:t>
            </a:r>
            <a:r>
              <a:rPr lang="en-US" sz="2000" dirty="0" smtClean="0"/>
              <a:t>Polite</a:t>
            </a:r>
            <a:endParaRPr lang="en-US" sz="2000" dirty="0"/>
          </a:p>
          <a:p>
            <a:r>
              <a:rPr lang="en-US" sz="2000" dirty="0"/>
              <a:t>Be </a:t>
            </a:r>
            <a:r>
              <a:rPr lang="en-US" sz="2000" dirty="0" smtClean="0"/>
              <a:t>Clear</a:t>
            </a:r>
          </a:p>
          <a:p>
            <a:r>
              <a:rPr lang="en-US" sz="2000" dirty="0" smtClean="0"/>
              <a:t>Be Precise</a:t>
            </a:r>
          </a:p>
          <a:p>
            <a:endParaRPr lang="en-US" sz="1200" dirty="0"/>
          </a:p>
          <a:p>
            <a:r>
              <a:rPr lang="en-US" sz="2000" dirty="0" smtClean="0"/>
              <a:t>Try and assist if they miss the target</a:t>
            </a:r>
          </a:p>
          <a:p>
            <a:endParaRPr lang="en-US" sz="2000" dirty="0"/>
          </a:p>
          <a:p>
            <a:r>
              <a:rPr lang="en-US" sz="2000" dirty="0" smtClean="0"/>
              <a:t>You can ask for one of these cards in the office</a:t>
            </a:r>
            <a:endParaRPr lang="en-US" sz="2000" dirty="0"/>
          </a:p>
        </p:txBody>
      </p:sp>
      <p:sp>
        <p:nvSpPr>
          <p:cNvPr id="6" name="TextBox 5"/>
          <p:cNvSpPr txBox="1"/>
          <p:nvPr/>
        </p:nvSpPr>
        <p:spPr>
          <a:xfrm>
            <a:off x="457200" y="5940574"/>
            <a:ext cx="4258816" cy="830997"/>
          </a:xfrm>
          <a:prstGeom prst="rect">
            <a:avLst/>
          </a:prstGeom>
          <a:noFill/>
        </p:spPr>
        <p:txBody>
          <a:bodyPr wrap="square" rtlCol="0">
            <a:spAutoFit/>
          </a:bodyPr>
          <a:lstStyle/>
          <a:p>
            <a:r>
              <a:rPr lang="en-GB" sz="2400" dirty="0" smtClean="0">
                <a:solidFill>
                  <a:srgbClr val="FF0000"/>
                </a:solidFill>
              </a:rPr>
              <a:t>Go on the range and test and practice together</a:t>
            </a:r>
            <a:endParaRPr lang="en-GB" sz="2400" dirty="0">
              <a:solidFill>
                <a:srgbClr val="FF0000"/>
              </a:solidFill>
            </a:endParaRPr>
          </a:p>
        </p:txBody>
      </p:sp>
    </p:spTree>
    <p:extLst>
      <p:ext uri="{BB962C8B-B14F-4D97-AF65-F5344CB8AC3E}">
        <p14:creationId xmlns:p14="http://schemas.microsoft.com/office/powerpoint/2010/main" val="2903382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a:xfrm>
            <a:off x="486057" y="1166018"/>
            <a:ext cx="8229600" cy="4525963"/>
          </a:xfrm>
        </p:spPr>
        <p:txBody>
          <a:bodyPr/>
          <a:lstStyle/>
          <a:p>
            <a:r>
              <a:rPr lang="en-GB" dirty="0" smtClean="0"/>
              <a:t>Requirements for physical marking of targets</a:t>
            </a:r>
          </a:p>
          <a:p>
            <a:r>
              <a:rPr lang="en-GB" dirty="0" smtClean="0"/>
              <a:t>Layout of a Gallery Range (a range with a raised firing point and raised targets)</a:t>
            </a:r>
            <a:endParaRPr lang="en-GB" dirty="0"/>
          </a:p>
        </p:txBody>
      </p:sp>
      <p:grpSp>
        <p:nvGrpSpPr>
          <p:cNvPr id="11" name="Group 10"/>
          <p:cNvGrpSpPr/>
          <p:nvPr/>
        </p:nvGrpSpPr>
        <p:grpSpPr>
          <a:xfrm>
            <a:off x="1893292" y="2780928"/>
            <a:ext cx="5357415" cy="3561498"/>
            <a:chOff x="2267744" y="2924944"/>
            <a:chExt cx="5357415" cy="3561498"/>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7744" y="2924944"/>
              <a:ext cx="5357415" cy="3561498"/>
            </a:xfrm>
            <a:prstGeom prst="rect">
              <a:avLst/>
            </a:prstGeom>
          </p:spPr>
        </p:pic>
        <p:sp>
          <p:nvSpPr>
            <p:cNvPr id="4" name="Rectangle 3"/>
            <p:cNvSpPr/>
            <p:nvPr/>
          </p:nvSpPr>
          <p:spPr>
            <a:xfrm>
              <a:off x="5508104" y="3212976"/>
              <a:ext cx="16561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660232" y="3717032"/>
              <a:ext cx="432048" cy="30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004048" y="4668061"/>
              <a:ext cx="368424" cy="30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851920" y="4293097"/>
              <a:ext cx="720080" cy="299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525633" y="4471069"/>
              <a:ext cx="368424" cy="254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894057" y="4662350"/>
              <a:ext cx="135632" cy="18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62648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Radio Terminology</a:t>
            </a:r>
            <a:endParaRPr lang="en-GB" dirty="0"/>
          </a:p>
        </p:txBody>
      </p:sp>
      <p:sp>
        <p:nvSpPr>
          <p:cNvPr id="3" name="Content Placeholder 2"/>
          <p:cNvSpPr>
            <a:spLocks noGrp="1"/>
          </p:cNvSpPr>
          <p:nvPr>
            <p:ph idx="1"/>
          </p:nvPr>
        </p:nvSpPr>
        <p:spPr>
          <a:xfrm>
            <a:off x="457200" y="1268760"/>
            <a:ext cx="8229600" cy="5400600"/>
          </a:xfrm>
        </p:spPr>
        <p:txBody>
          <a:bodyPr>
            <a:normAutofit/>
          </a:bodyPr>
          <a:lstStyle/>
          <a:p>
            <a:r>
              <a:rPr lang="en-GB" sz="2000" dirty="0" smtClean="0"/>
              <a:t>‘Over’ – You have finished your message and are expecting a reply</a:t>
            </a:r>
          </a:p>
          <a:p>
            <a:r>
              <a:rPr lang="en-GB" sz="2000" dirty="0" smtClean="0"/>
              <a:t>‘Out’ – You are ending the conversation and are not expecting a reply</a:t>
            </a:r>
          </a:p>
          <a:p>
            <a:r>
              <a:rPr lang="en-GB" sz="2000" dirty="0" smtClean="0"/>
              <a:t>‘Go ahead’ – You are ready to receive a message</a:t>
            </a:r>
          </a:p>
          <a:p>
            <a:r>
              <a:rPr lang="en-GB" sz="2000" dirty="0" smtClean="0"/>
              <a:t>‘All Received’ – You have heard and understood the previous message clearly</a:t>
            </a:r>
          </a:p>
          <a:p>
            <a:r>
              <a:rPr lang="en-GB" sz="2000" dirty="0" smtClean="0"/>
              <a:t>‘Radio Check’ – Checking that the other user(s) on your channel can hear you</a:t>
            </a:r>
          </a:p>
          <a:p>
            <a:pPr marL="0" indent="0">
              <a:buNone/>
            </a:pPr>
            <a:r>
              <a:rPr lang="en-GB" sz="2800" dirty="0" smtClean="0"/>
              <a:t>Please remember with each message to control that you introduce yourself with what range and target number you are on, this allows control to pass information on quickly and get help or assistance to you sooner, for example:</a:t>
            </a:r>
          </a:p>
          <a:p>
            <a:pPr marL="0" indent="0">
              <a:buNone/>
            </a:pPr>
            <a:r>
              <a:rPr lang="en-GB" sz="2000" i="1" dirty="0" smtClean="0"/>
              <a:t>“Target 48 Century to Control, over”..  </a:t>
            </a:r>
          </a:p>
        </p:txBody>
      </p:sp>
    </p:spTree>
    <p:extLst>
      <p:ext uri="{BB962C8B-B14F-4D97-AF65-F5344CB8AC3E}">
        <p14:creationId xmlns:p14="http://schemas.microsoft.com/office/powerpoint/2010/main" val="2852706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Radio Communication Example</a:t>
            </a:r>
            <a:endParaRPr lang="en-GB" dirty="0"/>
          </a:p>
        </p:txBody>
      </p:sp>
      <p:sp>
        <p:nvSpPr>
          <p:cNvPr id="3" name="Content Placeholder 2"/>
          <p:cNvSpPr>
            <a:spLocks noGrp="1"/>
          </p:cNvSpPr>
          <p:nvPr>
            <p:ph idx="1"/>
          </p:nvPr>
        </p:nvSpPr>
        <p:spPr>
          <a:xfrm>
            <a:off x="457200" y="1600200"/>
            <a:ext cx="8229600" cy="4997152"/>
          </a:xfrm>
        </p:spPr>
        <p:txBody>
          <a:bodyPr/>
          <a:lstStyle/>
          <a:p>
            <a:r>
              <a:rPr lang="en-GB" dirty="0" smtClean="0"/>
              <a:t>Talking on the Control Net (channel 16):</a:t>
            </a:r>
          </a:p>
          <a:p>
            <a:pPr marL="0" indent="0">
              <a:buNone/>
            </a:pPr>
            <a:r>
              <a:rPr lang="en-GB" dirty="0" smtClean="0">
                <a:solidFill>
                  <a:srgbClr val="00B050"/>
                </a:solidFill>
              </a:rPr>
              <a:t>Marker - “Hello Control, this is Century target 56 butts. Over”.</a:t>
            </a:r>
          </a:p>
          <a:p>
            <a:pPr marL="0" indent="0">
              <a:buNone/>
            </a:pPr>
            <a:r>
              <a:rPr lang="en-GB" dirty="0" smtClean="0">
                <a:solidFill>
                  <a:srgbClr val="FF0000"/>
                </a:solidFill>
              </a:rPr>
              <a:t>Control – “This is Control, go ahead”</a:t>
            </a:r>
          </a:p>
          <a:p>
            <a:pPr marL="0" indent="0">
              <a:buNone/>
            </a:pPr>
            <a:r>
              <a:rPr lang="en-GB" dirty="0" smtClean="0">
                <a:solidFill>
                  <a:srgbClr val="00B050"/>
                </a:solidFill>
              </a:rPr>
              <a:t>Marker – “Control, this is Century target 56 butts. I am running low on patches, would it be possible to have more sent down? Over”</a:t>
            </a:r>
          </a:p>
          <a:p>
            <a:pPr marL="0" indent="0">
              <a:buNone/>
            </a:pPr>
            <a:r>
              <a:rPr lang="en-GB" dirty="0" smtClean="0">
                <a:solidFill>
                  <a:srgbClr val="FF0000"/>
                </a:solidFill>
              </a:rPr>
              <a:t>Control – “This is Control, all received. Someone is on their way to you now. Out”</a:t>
            </a:r>
          </a:p>
          <a:p>
            <a:pPr marL="0" indent="0">
              <a:buNone/>
            </a:pPr>
            <a:endParaRPr lang="en-GB" dirty="0" smtClean="0"/>
          </a:p>
          <a:p>
            <a:endParaRPr lang="en-GB" dirty="0"/>
          </a:p>
          <a:p>
            <a:pPr marL="0" indent="0">
              <a:buNone/>
            </a:pPr>
            <a:endParaRPr lang="en-GB" dirty="0"/>
          </a:p>
        </p:txBody>
      </p:sp>
    </p:spTree>
    <p:extLst>
      <p:ext uri="{BB962C8B-B14F-4D97-AF65-F5344CB8AC3E}">
        <p14:creationId xmlns:p14="http://schemas.microsoft.com/office/powerpoint/2010/main" val="11312030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Radio Communication Example</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Some shooters will talk over the radio in a more relaxed sense. However, when on the control net, please keep to the communications as stated in the previous slide.</a:t>
            </a:r>
          </a:p>
          <a:p>
            <a:endParaRPr lang="en-GB" dirty="0"/>
          </a:p>
          <a:p>
            <a:r>
              <a:rPr lang="en-GB" dirty="0" smtClean="0"/>
              <a:t>Talking to the shooter at the firing point (channel 1):</a:t>
            </a:r>
          </a:p>
          <a:p>
            <a:pPr marL="0" indent="0">
              <a:buNone/>
            </a:pPr>
            <a:r>
              <a:rPr lang="en-GB" dirty="0" smtClean="0">
                <a:solidFill>
                  <a:srgbClr val="FF0000"/>
                </a:solidFill>
              </a:rPr>
              <a:t>Shooter – “Century target 56 from Firing Point. Over.”</a:t>
            </a:r>
          </a:p>
          <a:p>
            <a:pPr marL="0" indent="0">
              <a:buNone/>
            </a:pPr>
            <a:r>
              <a:rPr lang="en-GB" dirty="0" smtClean="0">
                <a:solidFill>
                  <a:srgbClr val="00B050"/>
                </a:solidFill>
              </a:rPr>
              <a:t>Marker – “Target 56 butts, go ahead. Over”</a:t>
            </a:r>
          </a:p>
          <a:p>
            <a:pPr marL="0" indent="0">
              <a:buNone/>
            </a:pPr>
            <a:r>
              <a:rPr lang="en-GB" dirty="0" smtClean="0">
                <a:solidFill>
                  <a:srgbClr val="FF0000"/>
                </a:solidFill>
              </a:rPr>
              <a:t>Shooter – “Target 56, message one. Over.”</a:t>
            </a:r>
          </a:p>
          <a:p>
            <a:pPr marL="0" indent="0">
              <a:buNone/>
            </a:pPr>
            <a:r>
              <a:rPr lang="en-GB" dirty="0" smtClean="0">
                <a:solidFill>
                  <a:srgbClr val="00B050"/>
                </a:solidFill>
              </a:rPr>
              <a:t>Marker – “Target 56 Butts, all received. Out.”</a:t>
            </a:r>
            <a:endParaRPr lang="en-GB" dirty="0">
              <a:solidFill>
                <a:srgbClr val="00B050"/>
              </a:solidFill>
            </a:endParaRPr>
          </a:p>
        </p:txBody>
      </p:sp>
    </p:spTree>
    <p:extLst>
      <p:ext uri="{BB962C8B-B14F-4D97-AF65-F5344CB8AC3E}">
        <p14:creationId xmlns:p14="http://schemas.microsoft.com/office/powerpoint/2010/main" val="27046243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Training Assessment</a:t>
            </a:r>
            <a:endParaRPr lang="en-GB" dirty="0"/>
          </a:p>
        </p:txBody>
      </p:sp>
      <p:sp>
        <p:nvSpPr>
          <p:cNvPr id="3" name="Content Placeholder 2"/>
          <p:cNvSpPr>
            <a:spLocks noGrp="1"/>
          </p:cNvSpPr>
          <p:nvPr>
            <p:ph idx="1"/>
          </p:nvPr>
        </p:nvSpPr>
        <p:spPr/>
        <p:txBody>
          <a:bodyPr/>
          <a:lstStyle/>
          <a:p>
            <a:r>
              <a:rPr lang="en-GB" dirty="0" smtClean="0"/>
              <a:t>TIME TO PRACTICE</a:t>
            </a:r>
          </a:p>
          <a:p>
            <a:endParaRPr lang="en-GB" dirty="0" smtClean="0"/>
          </a:p>
          <a:p>
            <a:pPr marL="0" indent="0">
              <a:buNone/>
            </a:pPr>
            <a:r>
              <a:rPr lang="en-GB" dirty="0" smtClean="0"/>
              <a:t>Assessment later</a:t>
            </a:r>
          </a:p>
          <a:p>
            <a:r>
              <a:rPr lang="en-GB" dirty="0" smtClean="0"/>
              <a:t>Time </a:t>
            </a:r>
            <a:r>
              <a:rPr lang="en-GB" dirty="0"/>
              <a:t>to mark 10 shots (average of below 15 seconds </a:t>
            </a:r>
            <a:r>
              <a:rPr lang="en-GB" dirty="0" smtClean="0"/>
              <a:t>per shot where </a:t>
            </a:r>
            <a:r>
              <a:rPr lang="en-GB" dirty="0"/>
              <a:t>possible)</a:t>
            </a:r>
          </a:p>
          <a:p>
            <a:r>
              <a:rPr lang="en-GB" dirty="0" smtClean="0"/>
              <a:t>Understanding </a:t>
            </a:r>
            <a:r>
              <a:rPr lang="en-GB" dirty="0"/>
              <a:t>of messages</a:t>
            </a:r>
          </a:p>
          <a:p>
            <a:r>
              <a:rPr lang="en-GB" dirty="0" smtClean="0"/>
              <a:t>Understanding </a:t>
            </a:r>
            <a:r>
              <a:rPr lang="en-GB" dirty="0"/>
              <a:t>of targetry and scoring</a:t>
            </a:r>
          </a:p>
          <a:p>
            <a:pPr marL="0" indent="0">
              <a:buNone/>
            </a:pPr>
            <a:endParaRPr lang="en-GB" dirty="0"/>
          </a:p>
        </p:txBody>
      </p:sp>
    </p:spTree>
    <p:extLst>
      <p:ext uri="{BB962C8B-B14F-4D97-AF65-F5344CB8AC3E}">
        <p14:creationId xmlns:p14="http://schemas.microsoft.com/office/powerpoint/2010/main" val="1714324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Pay Rates </a:t>
            </a:r>
            <a:r>
              <a:rPr lang="en-GB" sz="1800" dirty="0" smtClean="0"/>
              <a:t>As of April </a:t>
            </a:r>
            <a:r>
              <a:rPr lang="en-GB" sz="1800" dirty="0" smtClean="0"/>
              <a:t>2025</a:t>
            </a:r>
            <a:r>
              <a:rPr lang="en-GB" sz="1800" dirty="0" smtClean="0"/>
              <a:t/>
            </a:r>
            <a:br>
              <a:rPr lang="en-GB" sz="1800" dirty="0" smtClean="0"/>
            </a:br>
            <a:endParaRPr lang="en-GB" dirty="0"/>
          </a:p>
        </p:txBody>
      </p:sp>
      <p:sp>
        <p:nvSpPr>
          <p:cNvPr id="3" name="Content Placeholder 2"/>
          <p:cNvSpPr>
            <a:spLocks noGrp="1"/>
          </p:cNvSpPr>
          <p:nvPr>
            <p:ph idx="1"/>
          </p:nvPr>
        </p:nvSpPr>
        <p:spPr>
          <a:xfrm>
            <a:off x="457200" y="846138"/>
            <a:ext cx="8363272" cy="4959126"/>
          </a:xfrm>
        </p:spPr>
        <p:txBody>
          <a:bodyPr>
            <a:noAutofit/>
          </a:bodyPr>
          <a:lstStyle/>
          <a:p>
            <a:pPr lvl="1"/>
            <a:r>
              <a:rPr lang="en-GB" sz="1600" dirty="0" smtClean="0"/>
              <a:t>You </a:t>
            </a:r>
            <a:r>
              <a:rPr lang="en-GB" sz="1600" dirty="0"/>
              <a:t>will be paid only for the hours that you actually work under an </a:t>
            </a:r>
            <a:r>
              <a:rPr lang="en-GB" sz="1600" dirty="0" smtClean="0"/>
              <a:t>assignment (4 hours for AM, 4 hours for PM). If your shooter finishes early, you will still be paid 4 hours.  </a:t>
            </a:r>
          </a:p>
          <a:p>
            <a:pPr marL="457200" lvl="1" indent="0">
              <a:buNone/>
            </a:pPr>
            <a:endParaRPr lang="en-GB" sz="1600" dirty="0" smtClean="0"/>
          </a:p>
          <a:p>
            <a:pPr lvl="1"/>
            <a:r>
              <a:rPr lang="en-GB" sz="1600" dirty="0" smtClean="0"/>
              <a:t>For </a:t>
            </a:r>
            <a:r>
              <a:rPr lang="en-GB" sz="1600" dirty="0"/>
              <a:t>staff under </a:t>
            </a:r>
            <a:r>
              <a:rPr lang="en-GB" sz="1600" dirty="0" smtClean="0"/>
              <a:t>21, The </a:t>
            </a:r>
            <a:r>
              <a:rPr lang="en-GB" sz="1600" dirty="0"/>
              <a:t>NRA’s current rate </a:t>
            </a:r>
            <a:r>
              <a:rPr lang="en-GB" sz="1600" dirty="0" smtClean="0"/>
              <a:t>of </a:t>
            </a:r>
            <a:r>
              <a:rPr lang="en-GB" sz="1600" dirty="0"/>
              <a:t>pay for casual markers is </a:t>
            </a:r>
            <a:r>
              <a:rPr lang="en-GB" sz="1600" dirty="0" smtClean="0"/>
              <a:t>£</a:t>
            </a:r>
            <a:r>
              <a:rPr lang="en-GB" sz="1600" dirty="0" smtClean="0"/>
              <a:t>11.70 </a:t>
            </a:r>
            <a:r>
              <a:rPr lang="en-GB" sz="1600" dirty="0"/>
              <a:t>per hour (gross).  This hourly sum comprises two elements</a:t>
            </a:r>
            <a:r>
              <a:rPr lang="en-GB" sz="1600" dirty="0" smtClean="0"/>
              <a:t>:</a:t>
            </a:r>
          </a:p>
          <a:p>
            <a:pPr lvl="1">
              <a:buFont typeface="Arial" panose="020B0604020202020204" pitchFamily="34" charset="0"/>
              <a:buChar char="•"/>
            </a:pPr>
            <a:r>
              <a:rPr lang="en-GB" sz="1600" dirty="0" smtClean="0"/>
              <a:t>£</a:t>
            </a:r>
            <a:r>
              <a:rPr lang="en-GB" sz="1600" dirty="0" smtClean="0"/>
              <a:t>10.44 </a:t>
            </a:r>
            <a:r>
              <a:rPr lang="en-GB" sz="1600" dirty="0"/>
              <a:t>in respect of basic pay; and</a:t>
            </a:r>
            <a:endParaRPr lang="en-US" sz="1600" dirty="0"/>
          </a:p>
          <a:p>
            <a:pPr lvl="1">
              <a:buFont typeface="Arial" panose="020B0604020202020204" pitchFamily="34" charset="0"/>
              <a:buChar char="•"/>
            </a:pPr>
            <a:r>
              <a:rPr lang="en-GB" sz="1600" dirty="0"/>
              <a:t>An additional £</a:t>
            </a:r>
            <a:r>
              <a:rPr lang="en-GB" sz="1600" dirty="0" smtClean="0"/>
              <a:t>1.26 </a:t>
            </a:r>
            <a:r>
              <a:rPr lang="en-GB" sz="1600" dirty="0"/>
              <a:t>in respect of statutory entitlement to paid leave.</a:t>
            </a:r>
            <a:endParaRPr lang="en-US" sz="1600" dirty="0"/>
          </a:p>
          <a:p>
            <a:pPr lvl="1"/>
            <a:endParaRPr lang="en-GB" sz="1600" dirty="0" smtClean="0"/>
          </a:p>
          <a:p>
            <a:pPr lvl="1"/>
            <a:r>
              <a:rPr lang="en-GB" sz="1600" dirty="0" smtClean="0"/>
              <a:t>For </a:t>
            </a:r>
            <a:r>
              <a:rPr lang="en-GB" sz="1600" dirty="0"/>
              <a:t>staff </a:t>
            </a:r>
            <a:r>
              <a:rPr lang="en-GB" sz="1600" dirty="0" smtClean="0"/>
              <a:t>aged </a:t>
            </a:r>
            <a:r>
              <a:rPr lang="en-GB" sz="1600" dirty="0" smtClean="0"/>
              <a:t>21 and over</a:t>
            </a:r>
            <a:r>
              <a:rPr lang="en-GB" sz="1600" dirty="0" smtClean="0"/>
              <a:t>, the rate </a:t>
            </a:r>
            <a:r>
              <a:rPr lang="en-GB" sz="1600" dirty="0"/>
              <a:t>of pay for casual markers is </a:t>
            </a:r>
            <a:r>
              <a:rPr lang="en-GB" sz="1600" dirty="0" smtClean="0"/>
              <a:t>£</a:t>
            </a:r>
            <a:r>
              <a:rPr lang="en-GB" sz="1600" dirty="0" smtClean="0"/>
              <a:t>13.68 </a:t>
            </a:r>
            <a:r>
              <a:rPr lang="en-GB" sz="1600" dirty="0"/>
              <a:t>per hour (gross).  This hourly sum comprises two elements</a:t>
            </a:r>
            <a:r>
              <a:rPr lang="en-GB" sz="1600" dirty="0" smtClean="0"/>
              <a:t>:</a:t>
            </a:r>
            <a:endParaRPr lang="en-US" sz="1600" dirty="0" smtClean="0"/>
          </a:p>
          <a:p>
            <a:pPr lvl="1">
              <a:buFont typeface="Arial" panose="020B0604020202020204" pitchFamily="34" charset="0"/>
              <a:buChar char="•"/>
            </a:pPr>
            <a:r>
              <a:rPr lang="en-GB" sz="1800" dirty="0" smtClean="0"/>
              <a:t>£</a:t>
            </a:r>
            <a:r>
              <a:rPr lang="en-GB" sz="1800" dirty="0" smtClean="0"/>
              <a:t>12.21 </a:t>
            </a:r>
            <a:r>
              <a:rPr lang="en-GB" sz="1800" dirty="0"/>
              <a:t>in respect of basic pay; </a:t>
            </a:r>
            <a:r>
              <a:rPr lang="en-GB" sz="1800" dirty="0" smtClean="0"/>
              <a:t>and</a:t>
            </a:r>
            <a:endParaRPr lang="en-US" sz="1800" dirty="0" smtClean="0"/>
          </a:p>
          <a:p>
            <a:pPr lvl="1">
              <a:buFont typeface="Arial" panose="020B0604020202020204" pitchFamily="34" charset="0"/>
              <a:buChar char="•"/>
            </a:pPr>
            <a:r>
              <a:rPr lang="en-GB" sz="1800" dirty="0" smtClean="0"/>
              <a:t>An </a:t>
            </a:r>
            <a:r>
              <a:rPr lang="en-GB" sz="1800" dirty="0"/>
              <a:t>additional £</a:t>
            </a:r>
            <a:r>
              <a:rPr lang="en-GB" sz="1800" dirty="0" smtClean="0"/>
              <a:t>1.47 </a:t>
            </a:r>
            <a:r>
              <a:rPr lang="en-GB" sz="1800" dirty="0"/>
              <a:t>in respect of statutory entitlement to paid leave. </a:t>
            </a:r>
            <a:endParaRPr lang="en-US" sz="1800" dirty="0"/>
          </a:p>
          <a:p>
            <a:pPr lvl="1"/>
            <a:endParaRPr lang="en-GB" sz="1600" dirty="0" smtClean="0"/>
          </a:p>
          <a:p>
            <a:pPr lvl="1"/>
            <a:r>
              <a:rPr lang="en-GB" sz="1600" dirty="0" smtClean="0"/>
              <a:t>The </a:t>
            </a:r>
            <a:r>
              <a:rPr lang="en-GB" sz="1600" dirty="0"/>
              <a:t>rate for Marker Supervisors is £</a:t>
            </a:r>
            <a:r>
              <a:rPr lang="en-GB" sz="1600" dirty="0" smtClean="0"/>
              <a:t>14.50per </a:t>
            </a:r>
            <a:r>
              <a:rPr lang="en-GB" sz="1600" dirty="0"/>
              <a:t>hour (gross).  This sum comprises:</a:t>
            </a:r>
            <a:endParaRPr lang="en-US" sz="1600" dirty="0"/>
          </a:p>
          <a:p>
            <a:pPr lvl="2"/>
            <a:r>
              <a:rPr lang="en-GB" sz="1400" dirty="0"/>
              <a:t>£</a:t>
            </a:r>
            <a:r>
              <a:rPr lang="en-GB" sz="1400" dirty="0" smtClean="0"/>
              <a:t>12.94 </a:t>
            </a:r>
            <a:r>
              <a:rPr lang="en-GB" sz="1400" dirty="0"/>
              <a:t>in respect of basic pay; and</a:t>
            </a:r>
            <a:endParaRPr lang="en-US" sz="1400" dirty="0"/>
          </a:p>
          <a:p>
            <a:pPr lvl="2"/>
            <a:r>
              <a:rPr lang="en-GB" sz="1400" dirty="0"/>
              <a:t>An additional £</a:t>
            </a:r>
            <a:r>
              <a:rPr lang="en-GB" sz="1400" dirty="0" smtClean="0"/>
              <a:t>1.56 </a:t>
            </a:r>
            <a:r>
              <a:rPr lang="en-GB" sz="1400" dirty="0"/>
              <a:t>in respect of statutory entitlement to paid leave</a:t>
            </a:r>
            <a:r>
              <a:rPr lang="en-GB" sz="1400" dirty="0" smtClean="0"/>
              <a:t>.</a:t>
            </a:r>
            <a:endParaRPr lang="en-GB" sz="1400" dirty="0" smtClean="0"/>
          </a:p>
        </p:txBody>
      </p:sp>
      <p:sp>
        <p:nvSpPr>
          <p:cNvPr id="4" name="TextBox 3"/>
          <p:cNvSpPr txBox="1"/>
          <p:nvPr/>
        </p:nvSpPr>
        <p:spPr>
          <a:xfrm>
            <a:off x="1115616" y="5805264"/>
            <a:ext cx="7272808" cy="461665"/>
          </a:xfrm>
          <a:prstGeom prst="rect">
            <a:avLst/>
          </a:prstGeom>
          <a:noFill/>
        </p:spPr>
        <p:txBody>
          <a:bodyPr wrap="square" rtlCol="0">
            <a:spAutoFit/>
          </a:bodyPr>
          <a:lstStyle/>
          <a:p>
            <a:pPr marL="285750" indent="-285750" algn="ctr">
              <a:buFontTx/>
              <a:buChar char="-"/>
            </a:pPr>
            <a:r>
              <a:rPr lang="en-GB" sz="2400" dirty="0" smtClean="0">
                <a:solidFill>
                  <a:srgbClr val="FF0000"/>
                </a:solidFill>
              </a:rPr>
              <a:t>Work </a:t>
            </a:r>
            <a:r>
              <a:rPr lang="en-GB" sz="2400" dirty="0">
                <a:solidFill>
                  <a:srgbClr val="FF0000"/>
                </a:solidFill>
              </a:rPr>
              <a:t>on </a:t>
            </a:r>
            <a:r>
              <a:rPr lang="en-GB" sz="2400" dirty="0" smtClean="0">
                <a:solidFill>
                  <a:srgbClr val="FF0000"/>
                </a:solidFill>
              </a:rPr>
              <a:t>Sundays = </a:t>
            </a:r>
            <a:r>
              <a:rPr lang="en-GB" sz="2400" dirty="0">
                <a:solidFill>
                  <a:srgbClr val="FF0000"/>
                </a:solidFill>
              </a:rPr>
              <a:t>an additional £1.00 per </a:t>
            </a:r>
            <a:r>
              <a:rPr lang="en-GB" sz="2400" dirty="0" smtClean="0">
                <a:solidFill>
                  <a:srgbClr val="FF0000"/>
                </a:solidFill>
              </a:rPr>
              <a:t>hour</a:t>
            </a:r>
            <a:endParaRPr lang="en-GB" sz="2400" dirty="0" smtClean="0">
              <a:solidFill>
                <a:srgbClr val="FF0000"/>
              </a:solidFill>
            </a:endParaRPr>
          </a:p>
        </p:txBody>
      </p:sp>
    </p:spTree>
    <p:extLst>
      <p:ext uri="{BB962C8B-B14F-4D97-AF65-F5344CB8AC3E}">
        <p14:creationId xmlns:p14="http://schemas.microsoft.com/office/powerpoint/2010/main" val="25567561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Book Work</a:t>
            </a:r>
          </a:p>
        </p:txBody>
      </p:sp>
      <p:sp>
        <p:nvSpPr>
          <p:cNvPr id="3" name="Content Placeholder 2"/>
          <p:cNvSpPr>
            <a:spLocks noGrp="1"/>
          </p:cNvSpPr>
          <p:nvPr>
            <p:ph idx="1"/>
          </p:nvPr>
        </p:nvSpPr>
        <p:spPr/>
        <p:txBody>
          <a:bodyPr>
            <a:normAutofit fontScale="62500" lnSpcReduction="20000"/>
          </a:bodyPr>
          <a:lstStyle/>
          <a:p>
            <a:r>
              <a:rPr lang="en-GB" dirty="0"/>
              <a:t>Email: </a:t>
            </a:r>
            <a:r>
              <a:rPr lang="en-GB" u="sng" dirty="0" smtClean="0">
                <a:hlinkClick r:id="rId2"/>
              </a:rPr>
              <a:t>markers@nra.org.uk</a:t>
            </a:r>
            <a:r>
              <a:rPr lang="en-GB" dirty="0" smtClean="0"/>
              <a:t> </a:t>
            </a:r>
            <a:r>
              <a:rPr lang="en-GB" dirty="0"/>
              <a:t>on Monday for work the </a:t>
            </a:r>
            <a:r>
              <a:rPr lang="en-GB" dirty="0" smtClean="0"/>
              <a:t>following weekend (not that coming weekend). For example, email us stating availability (different emails for weekdays and weekends), on Monday 8</a:t>
            </a:r>
            <a:r>
              <a:rPr lang="en-GB" baseline="30000" dirty="0" smtClean="0"/>
              <a:t>th</a:t>
            </a:r>
            <a:r>
              <a:rPr lang="en-GB" dirty="0" smtClean="0"/>
              <a:t> for Saturday and Sunday the 20</a:t>
            </a:r>
            <a:r>
              <a:rPr lang="en-GB" baseline="30000" dirty="0" smtClean="0"/>
              <a:t>th</a:t>
            </a:r>
            <a:r>
              <a:rPr lang="en-GB" dirty="0" smtClean="0"/>
              <a:t>+21</a:t>
            </a:r>
            <a:r>
              <a:rPr lang="en-GB" baseline="30000" dirty="0" smtClean="0"/>
              <a:t>st</a:t>
            </a:r>
            <a:r>
              <a:rPr lang="en-GB" dirty="0" smtClean="0"/>
              <a:t>. Follow the same two week in advance pattern for the weekday shifts (17 or over except from School Holiday’s), and you will pick some shifts up. Please note this is first-come first-served. </a:t>
            </a:r>
            <a:endParaRPr lang="en-GB" dirty="0"/>
          </a:p>
          <a:p>
            <a:pPr marL="0" indent="0">
              <a:buNone/>
            </a:pPr>
            <a:endParaRPr lang="en-GB" dirty="0"/>
          </a:p>
          <a:p>
            <a:r>
              <a:rPr lang="en-GB" dirty="0"/>
              <a:t>If you cannot make your work at short notice then you may ring us on 01483 797777 Ext </a:t>
            </a:r>
            <a:r>
              <a:rPr lang="en-GB" dirty="0" smtClean="0"/>
              <a:t>151/</a:t>
            </a:r>
            <a:r>
              <a:rPr lang="en-GB" dirty="0"/>
              <a:t> Ext </a:t>
            </a:r>
            <a:r>
              <a:rPr lang="en-GB" dirty="0" smtClean="0"/>
              <a:t>152.</a:t>
            </a:r>
            <a:endParaRPr lang="en-GB" dirty="0"/>
          </a:p>
          <a:p>
            <a:pPr marL="0" indent="0">
              <a:buNone/>
            </a:pPr>
            <a:endParaRPr lang="en-GB" dirty="0"/>
          </a:p>
          <a:p>
            <a:r>
              <a:rPr lang="en-GB" dirty="0"/>
              <a:t>This number must NOT be used for booking work as the line gets extremely busy with Range bookings. If you attempt to use this number to book work, you will not get put on the </a:t>
            </a:r>
            <a:r>
              <a:rPr lang="en-GB" dirty="0" smtClean="0"/>
              <a:t>marker list.</a:t>
            </a:r>
          </a:p>
          <a:p>
            <a:r>
              <a:rPr lang="en-GB" dirty="0" smtClean="0"/>
              <a:t>Email in if interested in working </a:t>
            </a:r>
            <a:r>
              <a:rPr lang="en-GB" b="1" dirty="0" smtClean="0"/>
              <a:t>Imperial</a:t>
            </a:r>
            <a:r>
              <a:rPr lang="en-GB" dirty="0" smtClean="0"/>
              <a:t>. Opportunity to work a couple of weeks in the summer with your friends, and to possibly earn up to (approx.) £1000. Please also see sign-up forms.</a:t>
            </a:r>
            <a:endParaRPr lang="en-GB" dirty="0"/>
          </a:p>
          <a:p>
            <a:endParaRPr lang="en-GB" dirty="0"/>
          </a:p>
        </p:txBody>
      </p:sp>
    </p:spTree>
    <p:extLst>
      <p:ext uri="{BB962C8B-B14F-4D97-AF65-F5344CB8AC3E}">
        <p14:creationId xmlns:p14="http://schemas.microsoft.com/office/powerpoint/2010/main" val="33599675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solidFill>
              </a:rPr>
              <a:t>Vandalism, Alcohol and Drugs</a:t>
            </a:r>
            <a:endParaRPr lang="en-GB" b="1" dirty="0">
              <a:solidFill>
                <a:schemeClr val="tx2"/>
              </a:solidFill>
            </a:endParaRPr>
          </a:p>
        </p:txBody>
      </p:sp>
      <p:pic>
        <p:nvPicPr>
          <p:cNvPr id="1034" name="Picture 10" descr="Free No Drugs Signs Vecto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55776" y="3977679"/>
            <a:ext cx="4244477" cy="28803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75656" y="949587"/>
            <a:ext cx="5976664" cy="936104"/>
          </a:xfrm>
          <a:prstGeom prst="rect">
            <a:avLst/>
          </a:prstGeom>
          <a:noFill/>
        </p:spPr>
        <p:txBody>
          <a:bodyPr wrap="square" rtlCol="0">
            <a:spAutoFit/>
          </a:bodyPr>
          <a:lstStyle/>
          <a:p>
            <a:pPr algn="ctr"/>
            <a:r>
              <a:rPr lang="en-GB" sz="5400" dirty="0" smtClean="0">
                <a:solidFill>
                  <a:srgbClr val="FF0000"/>
                </a:solidFill>
              </a:rPr>
              <a:t>Zero Tolerance</a:t>
            </a:r>
            <a:endParaRPr lang="en-GB" sz="5400"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55" y="1821035"/>
            <a:ext cx="3240360" cy="2388940"/>
          </a:xfrm>
          <a:prstGeom prst="rect">
            <a:avLst/>
          </a:prstGeom>
        </p:spPr>
      </p:pic>
      <p:pic>
        <p:nvPicPr>
          <p:cNvPr id="6" name="Content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874910" y="1183186"/>
            <a:ext cx="2232250" cy="3685942"/>
          </a:xfrm>
          <a:prstGeom prst="rect">
            <a:avLst/>
          </a:prstGeom>
        </p:spPr>
      </p:pic>
    </p:spTree>
    <p:extLst>
      <p:ext uri="{BB962C8B-B14F-4D97-AF65-F5344CB8AC3E}">
        <p14:creationId xmlns:p14="http://schemas.microsoft.com/office/powerpoint/2010/main" val="182088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337" y="1110058"/>
            <a:ext cx="4239579" cy="455348"/>
          </a:xfrm>
        </p:spPr>
        <p:txBody>
          <a:bodyPr>
            <a:normAutofit fontScale="90000"/>
          </a:bodyPr>
          <a:lstStyle/>
          <a:p>
            <a:r>
              <a:rPr lang="en-GB" dirty="0" smtClean="0"/>
              <a:t>PPE</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Hearing protection is mandatory and can be provided by the Range Office. Noise cancelling headphones are permitted, however we recommend that you use adequate, specific protection. </a:t>
            </a:r>
          </a:p>
          <a:p>
            <a:endParaRPr lang="en-GB" dirty="0" smtClean="0"/>
          </a:p>
          <a:p>
            <a:r>
              <a:rPr lang="en-GB" dirty="0" smtClean="0"/>
              <a:t>Appropriate footwear (no open toes). Old clothes are also recommended, as the targets can get dirty. </a:t>
            </a:r>
          </a:p>
          <a:p>
            <a:endParaRPr lang="en-GB" dirty="0" smtClean="0"/>
          </a:p>
          <a:p>
            <a:r>
              <a:rPr lang="en-GB" dirty="0" smtClean="0"/>
              <a:t>Safety glasses required for McQueen marking. They can be found (along with hearing protection) inside your McQueen box’s. </a:t>
            </a:r>
            <a:endParaRPr lang="en-GB" dirty="0"/>
          </a:p>
        </p:txBody>
      </p:sp>
      <p:pic>
        <p:nvPicPr>
          <p:cNvPr id="1026" name="Picture 2" descr="5 Best Hearing Protection Products f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8136"/>
            <a:ext cx="1104057" cy="110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594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420888"/>
            <a:ext cx="8229600" cy="1828800"/>
          </a:xfrm>
        </p:spPr>
        <p:txBody>
          <a:bodyPr>
            <a:noAutofit/>
          </a:bodyPr>
          <a:lstStyle/>
          <a:p>
            <a:pPr algn="ctr"/>
            <a:r>
              <a:rPr lang="en-GB" sz="5400" dirty="0" smtClean="0"/>
              <a:t>Remember – be safe</a:t>
            </a:r>
          </a:p>
          <a:p>
            <a:pPr algn="ctr"/>
            <a:r>
              <a:rPr lang="en-GB" sz="5400" dirty="0" smtClean="0"/>
              <a:t>If you are not sure, ask!</a:t>
            </a:r>
            <a:endParaRPr lang="en-GB" sz="5400" dirty="0"/>
          </a:p>
        </p:txBody>
      </p:sp>
    </p:spTree>
    <p:extLst>
      <p:ext uri="{BB962C8B-B14F-4D97-AF65-F5344CB8AC3E}">
        <p14:creationId xmlns:p14="http://schemas.microsoft.com/office/powerpoint/2010/main" val="381218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97742"/>
            <a:ext cx="9144000" cy="5662515"/>
          </a:xfrm>
          <a:prstGeom prst="rect">
            <a:avLst/>
          </a:prstGeom>
        </p:spPr>
      </p:pic>
      <p:sp>
        <p:nvSpPr>
          <p:cNvPr id="5" name="TextBox 4"/>
          <p:cNvSpPr txBox="1"/>
          <p:nvPr/>
        </p:nvSpPr>
        <p:spPr>
          <a:xfrm>
            <a:off x="1259632" y="1600200"/>
            <a:ext cx="2448272" cy="707886"/>
          </a:xfrm>
          <a:prstGeom prst="rect">
            <a:avLst/>
          </a:prstGeom>
          <a:noFill/>
        </p:spPr>
        <p:txBody>
          <a:bodyPr wrap="square" rtlCol="0">
            <a:spAutoFit/>
          </a:bodyPr>
          <a:lstStyle/>
          <a:p>
            <a:r>
              <a:rPr lang="en-GB" sz="2000" b="1" dirty="0" smtClean="0">
                <a:solidFill>
                  <a:srgbClr val="FFFF00"/>
                </a:solidFill>
              </a:rPr>
              <a:t>STICKLEDOWN LONG RANGE</a:t>
            </a:r>
            <a:endParaRPr lang="en-GB" sz="2000" b="1" dirty="0">
              <a:solidFill>
                <a:srgbClr val="FFFF00"/>
              </a:solidFill>
            </a:endParaRPr>
          </a:p>
        </p:txBody>
      </p:sp>
      <p:sp>
        <p:nvSpPr>
          <p:cNvPr id="6" name="TextBox 5"/>
          <p:cNvSpPr txBox="1"/>
          <p:nvPr/>
        </p:nvSpPr>
        <p:spPr>
          <a:xfrm>
            <a:off x="5220072" y="3573016"/>
            <a:ext cx="2088232" cy="400110"/>
          </a:xfrm>
          <a:prstGeom prst="rect">
            <a:avLst/>
          </a:prstGeom>
          <a:noFill/>
        </p:spPr>
        <p:txBody>
          <a:bodyPr wrap="square" rtlCol="0">
            <a:spAutoFit/>
          </a:bodyPr>
          <a:lstStyle/>
          <a:p>
            <a:r>
              <a:rPr lang="en-GB" sz="2000" b="1" dirty="0" smtClean="0">
                <a:solidFill>
                  <a:srgbClr val="FFFF00"/>
                </a:solidFill>
              </a:rPr>
              <a:t>CENTURY</a:t>
            </a:r>
            <a:endParaRPr lang="en-GB" sz="2000" b="1" dirty="0">
              <a:solidFill>
                <a:srgbClr val="FFFF00"/>
              </a:solidFill>
            </a:endParaRPr>
          </a:p>
        </p:txBody>
      </p:sp>
      <p:sp>
        <p:nvSpPr>
          <p:cNvPr id="7" name="TextBox 6"/>
          <p:cNvSpPr txBox="1"/>
          <p:nvPr/>
        </p:nvSpPr>
        <p:spPr>
          <a:xfrm>
            <a:off x="6732240" y="1772816"/>
            <a:ext cx="1954560" cy="400110"/>
          </a:xfrm>
          <a:prstGeom prst="rect">
            <a:avLst/>
          </a:prstGeom>
          <a:noFill/>
        </p:spPr>
        <p:txBody>
          <a:bodyPr wrap="square" rtlCol="0">
            <a:spAutoFit/>
          </a:bodyPr>
          <a:lstStyle/>
          <a:p>
            <a:r>
              <a:rPr lang="en-GB" sz="2000" b="1" dirty="0" smtClean="0">
                <a:solidFill>
                  <a:srgbClr val="FFFF00"/>
                </a:solidFill>
              </a:rPr>
              <a:t>SHORT SIBERIA</a:t>
            </a:r>
            <a:endParaRPr lang="en-GB" sz="2000" b="1" dirty="0">
              <a:solidFill>
                <a:srgbClr val="FFFF00"/>
              </a:solidFill>
            </a:endParaRPr>
          </a:p>
        </p:txBody>
      </p:sp>
    </p:spTree>
    <p:extLst>
      <p:ext uri="{BB962C8B-B14F-4D97-AF65-F5344CB8AC3E}">
        <p14:creationId xmlns:p14="http://schemas.microsoft.com/office/powerpoint/2010/main" val="7983175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b="1" dirty="0" smtClean="0">
                <a:solidFill>
                  <a:srgbClr val="002060"/>
                </a:solidFill>
              </a:rPr>
              <a:t>Century Butts</a:t>
            </a:r>
            <a:endParaRPr lang="en-GB" dirty="0"/>
          </a:p>
        </p:txBody>
      </p:sp>
      <p:sp>
        <p:nvSpPr>
          <p:cNvPr id="3" name="TextBox 2"/>
          <p:cNvSpPr txBox="1"/>
          <p:nvPr/>
        </p:nvSpPr>
        <p:spPr>
          <a:xfrm>
            <a:off x="611560" y="1268760"/>
            <a:ext cx="7715200" cy="1384995"/>
          </a:xfrm>
          <a:prstGeom prst="rect">
            <a:avLst/>
          </a:prstGeom>
          <a:noFill/>
        </p:spPr>
        <p:txBody>
          <a:bodyPr wrap="square" rtlCol="0">
            <a:spAutoFit/>
          </a:bodyPr>
          <a:lstStyle/>
          <a:p>
            <a:r>
              <a:rPr lang="en-GB" sz="2800" dirty="0" smtClean="0"/>
              <a:t>-108 lanes (one of the largest single full-bore ranges in the world)</a:t>
            </a:r>
          </a:p>
          <a:p>
            <a:r>
              <a:rPr lang="en-GB" sz="2800" dirty="0"/>
              <a:t>-</a:t>
            </a:r>
            <a:r>
              <a:rPr lang="en-GB" sz="2800" dirty="0" smtClean="0"/>
              <a:t>Distances 100x to 600x</a:t>
            </a:r>
            <a:endParaRPr lang="en-GB" sz="2800" dirty="0"/>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3212976"/>
            <a:ext cx="4268292" cy="3201219"/>
          </a:xfrm>
          <a:prstGeom prst="rect">
            <a:avLst/>
          </a:prstGeom>
        </p:spPr>
      </p:pic>
      <p:pic>
        <p:nvPicPr>
          <p:cNvPr id="1026" name="Picture 2" descr="4e68cd67-fdd5-4862-aefd-b4bd866b73b1@nr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3212976"/>
            <a:ext cx="4161452" cy="312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916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1"/>
            <a:ext cx="8229600" cy="1143000"/>
          </a:xfrm>
        </p:spPr>
        <p:txBody>
          <a:bodyPr/>
          <a:lstStyle/>
          <a:p>
            <a:r>
              <a:rPr lang="en-US" b="1" dirty="0" smtClean="0">
                <a:solidFill>
                  <a:srgbClr val="002060"/>
                </a:solidFill>
              </a:rPr>
              <a:t>Short Siberia Butts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3568" y="2532554"/>
            <a:ext cx="7776864" cy="4315209"/>
          </a:xfrm>
        </p:spPr>
      </p:pic>
      <p:sp>
        <p:nvSpPr>
          <p:cNvPr id="5" name="TextBox 4"/>
          <p:cNvSpPr txBox="1"/>
          <p:nvPr/>
        </p:nvSpPr>
        <p:spPr>
          <a:xfrm>
            <a:off x="457200" y="764704"/>
            <a:ext cx="7715200" cy="1569660"/>
          </a:xfrm>
          <a:prstGeom prst="rect">
            <a:avLst/>
          </a:prstGeom>
          <a:noFill/>
        </p:spPr>
        <p:txBody>
          <a:bodyPr wrap="square" rtlCol="0">
            <a:spAutoFit/>
          </a:bodyPr>
          <a:lstStyle/>
          <a:p>
            <a:r>
              <a:rPr lang="en-GB" sz="2400" dirty="0" smtClean="0"/>
              <a:t>-27 lanes</a:t>
            </a:r>
          </a:p>
          <a:p>
            <a:r>
              <a:rPr lang="en-GB" sz="2400" dirty="0" smtClean="0"/>
              <a:t>-Distances 100x to 200x</a:t>
            </a:r>
          </a:p>
          <a:p>
            <a:r>
              <a:rPr lang="en-GB" sz="2400" dirty="0" smtClean="0"/>
              <a:t>-Smaller, lighter, newer targets=. Different type of counter-balance. </a:t>
            </a:r>
            <a:endParaRPr lang="en-GB" sz="2400" dirty="0"/>
          </a:p>
        </p:txBody>
      </p:sp>
    </p:spTree>
    <p:extLst>
      <p:ext uri="{BB962C8B-B14F-4D97-AF65-F5344CB8AC3E}">
        <p14:creationId xmlns:p14="http://schemas.microsoft.com/office/powerpoint/2010/main" val="3278378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Stickledown </a:t>
            </a:r>
            <a:r>
              <a:rPr lang="en-US" b="1" dirty="0">
                <a:solidFill>
                  <a:srgbClr val="002060"/>
                </a:solidFill>
              </a:rPr>
              <a:t>Butts</a:t>
            </a:r>
            <a:endParaRPr lang="en-GB"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797284" y="2852936"/>
            <a:ext cx="4889516" cy="3667137"/>
          </a:xfrm>
        </p:spPr>
      </p:pic>
      <p:sp>
        <p:nvSpPr>
          <p:cNvPr id="5" name="TextBox 4"/>
          <p:cNvSpPr txBox="1"/>
          <p:nvPr/>
        </p:nvSpPr>
        <p:spPr>
          <a:xfrm>
            <a:off x="431540" y="1196752"/>
            <a:ext cx="8280920" cy="1485022"/>
          </a:xfrm>
          <a:prstGeom prst="rect">
            <a:avLst/>
          </a:prstGeom>
          <a:noFill/>
        </p:spPr>
        <p:txBody>
          <a:bodyPr wrap="square" rtlCol="0">
            <a:spAutoFit/>
          </a:bodyPr>
          <a:lstStyle/>
          <a:p>
            <a:r>
              <a:rPr lang="en-GB" sz="2800" dirty="0" smtClean="0"/>
              <a:t>- 50 lanes </a:t>
            </a:r>
          </a:p>
          <a:p>
            <a:r>
              <a:rPr lang="en-GB" sz="2800" dirty="0" smtClean="0"/>
              <a:t>- Distances 800x to 1200x (over two thirds of a mile)</a:t>
            </a:r>
          </a:p>
          <a:p>
            <a:endParaRPr lang="en-GB" sz="1050" dirty="0" smtClean="0"/>
          </a:p>
          <a:p>
            <a:r>
              <a:rPr lang="en-GB" sz="2400" dirty="0" smtClean="0"/>
              <a:t>- Larger target frames – no requirement to change target</a:t>
            </a:r>
            <a:endParaRPr lang="en-GB" sz="2400" dirty="0"/>
          </a:p>
        </p:txBody>
      </p:sp>
      <p:sp>
        <p:nvSpPr>
          <p:cNvPr id="3" name="TextBox 2"/>
          <p:cNvSpPr txBox="1"/>
          <p:nvPr/>
        </p:nvSpPr>
        <p:spPr>
          <a:xfrm>
            <a:off x="395536" y="3140968"/>
            <a:ext cx="3034680" cy="2862322"/>
          </a:xfrm>
          <a:prstGeom prst="rect">
            <a:avLst/>
          </a:prstGeom>
          <a:noFill/>
        </p:spPr>
        <p:txBody>
          <a:bodyPr wrap="square" rtlCol="0">
            <a:spAutoFit/>
          </a:bodyPr>
          <a:lstStyle/>
          <a:p>
            <a:r>
              <a:rPr lang="en-GB" sz="2000" dirty="0" smtClean="0"/>
              <a:t>-Locked in range until end of shooting due to other range danger areas</a:t>
            </a:r>
          </a:p>
          <a:p>
            <a:endParaRPr lang="en-GB" sz="2000" dirty="0"/>
          </a:p>
          <a:p>
            <a:r>
              <a:rPr lang="en-GB" sz="2000" dirty="0" smtClean="0"/>
              <a:t>-Entry times latest at 0815 and 1315</a:t>
            </a:r>
          </a:p>
          <a:p>
            <a:endParaRPr lang="en-GB" sz="2000" dirty="0"/>
          </a:p>
          <a:p>
            <a:r>
              <a:rPr lang="en-GB" sz="2000" dirty="0" smtClean="0"/>
              <a:t>-Meeting point at 1000x gate</a:t>
            </a:r>
            <a:endParaRPr lang="en-GB" sz="2000" dirty="0"/>
          </a:p>
        </p:txBody>
      </p:sp>
    </p:spTree>
    <p:extLst>
      <p:ext uri="{BB962C8B-B14F-4D97-AF65-F5344CB8AC3E}">
        <p14:creationId xmlns:p14="http://schemas.microsoft.com/office/powerpoint/2010/main" val="287099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ickledown – National Shooting Cent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3356992"/>
            <a:ext cx="6497467" cy="31748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utt Markers of Bisley NRA | Chicken returns to Century Butts |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924944"/>
            <a:ext cx="2160240" cy="25493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2018 Front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22"/>
            <a:ext cx="9062443" cy="281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509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6151</TotalTime>
  <Words>2394</Words>
  <Application>Microsoft Office PowerPoint</Application>
  <PresentationFormat>On-screen Show (4:3)</PresentationFormat>
  <Paragraphs>372</Paragraphs>
  <Slides>48</Slides>
  <Notes>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Wingdings</vt:lpstr>
      <vt:lpstr>Office Theme</vt:lpstr>
      <vt:lpstr>TARGET MARKERS SAFETY AND ADMINISTRATION  BRIEFING  </vt:lpstr>
      <vt:lpstr>Briefing Content</vt:lpstr>
      <vt:lpstr>PowerPoint Presentation</vt:lpstr>
      <vt:lpstr>Overview</vt:lpstr>
      <vt:lpstr>PowerPoint Presentation</vt:lpstr>
      <vt:lpstr>Century Butts</vt:lpstr>
      <vt:lpstr>Short Siberia Butts</vt:lpstr>
      <vt:lpstr>Stickledown Butts</vt:lpstr>
      <vt:lpstr>PowerPoint Presentation</vt:lpstr>
      <vt:lpstr>Supervision</vt:lpstr>
      <vt:lpstr>Safety</vt:lpstr>
      <vt:lpstr>SAFETY SIGNS</vt:lpstr>
      <vt:lpstr>Live Fire/Danger Areas</vt:lpstr>
      <vt:lpstr>Access and Egress Routes Overview of Markers Walkway</vt:lpstr>
      <vt:lpstr>PowerPoint Presentation</vt:lpstr>
      <vt:lpstr>Entrance to Short Siberia Butts</vt:lpstr>
      <vt:lpstr>Bullet Trajectory</vt:lpstr>
      <vt:lpstr>Bullet Trajectory</vt:lpstr>
      <vt:lpstr>Splashback &amp; Ricochet</vt:lpstr>
      <vt:lpstr>Debris &amp; Noise</vt:lpstr>
      <vt:lpstr>Target Mechanisms</vt:lpstr>
      <vt:lpstr>Slips, Trips and Falls</vt:lpstr>
      <vt:lpstr>Weather</vt:lpstr>
      <vt:lpstr>Emergencies</vt:lpstr>
      <vt:lpstr>MARKING</vt:lpstr>
      <vt:lpstr>How to Insert a Target Into a Frame</vt:lpstr>
      <vt:lpstr>How to Put a Target Into a Frame</vt:lpstr>
      <vt:lpstr>How to Remove a Target From a Frame</vt:lpstr>
      <vt:lpstr>Locking Pin</vt:lpstr>
      <vt:lpstr>How to Remove a Target from a Frame</vt:lpstr>
      <vt:lpstr>How to change a target face (pin-ons)</vt:lpstr>
      <vt:lpstr>Changing a Pin-on</vt:lpstr>
      <vt:lpstr>PowerPoint Presentation</vt:lpstr>
      <vt:lpstr>Marking</vt:lpstr>
      <vt:lpstr>Scoring</vt:lpstr>
      <vt:lpstr>Types of Targets</vt:lpstr>
      <vt:lpstr>Other Types of Marking</vt:lpstr>
      <vt:lpstr>Competition Marking</vt:lpstr>
      <vt:lpstr>Radio Communication</vt:lpstr>
      <vt:lpstr>Radio Terminology</vt:lpstr>
      <vt:lpstr>Radio Communication Example</vt:lpstr>
      <vt:lpstr>Radio Communication Example</vt:lpstr>
      <vt:lpstr>Training Assessment</vt:lpstr>
      <vt:lpstr>Pay Rates As of April 2025 </vt:lpstr>
      <vt:lpstr>How To Book Work</vt:lpstr>
      <vt:lpstr>Vandalism, Alcohol and Drugs</vt:lpstr>
      <vt:lpstr>PPE</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dc:creator>
  <cp:lastModifiedBy>Jodie Gray-Piazza</cp:lastModifiedBy>
  <cp:revision>196</cp:revision>
  <cp:lastPrinted>2021-04-22T11:19:01Z</cp:lastPrinted>
  <dcterms:created xsi:type="dcterms:W3CDTF">2019-03-13T21:03:45Z</dcterms:created>
  <dcterms:modified xsi:type="dcterms:W3CDTF">2025-02-27T09:59:48Z</dcterms:modified>
</cp:coreProperties>
</file>