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9D90C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09" d="100"/>
          <a:sy n="109" d="100"/>
        </p:scale>
        <p:origin x="139" y="3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7146B-9068-461E-BB0D-6F3932F26553}"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254055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7146B-9068-461E-BB0D-6F3932F26553}"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185181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7146B-9068-461E-BB0D-6F3932F26553}"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162703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7146B-9068-461E-BB0D-6F3932F26553}"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28899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7146B-9068-461E-BB0D-6F3932F26553}"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91028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7146B-9068-461E-BB0D-6F3932F26553}"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86820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7146B-9068-461E-BB0D-6F3932F26553}" type="datetimeFigureOut">
              <a:rPr lang="en-GB" smtClean="0"/>
              <a:t>06/03/2026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265047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7146B-9068-461E-BB0D-6F3932F26553}" type="datetimeFigureOut">
              <a:rPr lang="en-GB" smtClean="0"/>
              <a:t>06/03/2026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8631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146B-9068-461E-BB0D-6F3932F26553}"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261363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146B-9068-461E-BB0D-6F3932F26553}"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149223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146B-9068-461E-BB0D-6F3932F26553}"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CFD72-FB95-4BD1-82B9-CB390CDB88D8}" type="slidenum">
              <a:rPr lang="en-GB" smtClean="0"/>
              <a:t>‹#›</a:t>
            </a:fld>
            <a:endParaRPr lang="en-GB"/>
          </a:p>
        </p:txBody>
      </p:sp>
    </p:spTree>
    <p:extLst>
      <p:ext uri="{BB962C8B-B14F-4D97-AF65-F5344CB8AC3E}">
        <p14:creationId xmlns:p14="http://schemas.microsoft.com/office/powerpoint/2010/main" val="346837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7146B-9068-461E-BB0D-6F3932F26553}" type="datetimeFigureOut">
              <a:rPr lang="en-GB" smtClean="0"/>
              <a:t>06/03/2026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CFD72-FB95-4BD1-82B9-CB390CDB88D8}" type="slidenum">
              <a:rPr lang="en-GB" smtClean="0"/>
              <a:t>‹#›</a:t>
            </a:fld>
            <a:endParaRPr lang="en-GB"/>
          </a:p>
        </p:txBody>
      </p:sp>
    </p:spTree>
    <p:extLst>
      <p:ext uri="{BB962C8B-B14F-4D97-AF65-F5344CB8AC3E}">
        <p14:creationId xmlns:p14="http://schemas.microsoft.com/office/powerpoint/2010/main" val="24418548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83289C-99BE-4A7E-A2F9-3ACD3DB73E23}"/>
              </a:ext>
            </a:extLst>
          </p:cNvPr>
          <p:cNvGraphicFramePr>
            <a:graphicFrameLocks noGrp="1"/>
          </p:cNvGraphicFramePr>
          <p:nvPr>
            <p:extLst>
              <p:ext uri="{D42A27DB-BD31-4B8C-83A1-F6EECF244321}">
                <p14:modId xmlns:p14="http://schemas.microsoft.com/office/powerpoint/2010/main" val="3191923111"/>
              </p:ext>
            </p:extLst>
          </p:nvPr>
        </p:nvGraphicFramePr>
        <p:xfrm>
          <a:off x="2" y="284203"/>
          <a:ext cx="4266255" cy="3945164"/>
        </p:xfrm>
        <a:graphic>
          <a:graphicData uri="http://schemas.openxmlformats.org/drawingml/2006/table">
            <a:tbl>
              <a:tblPr firstRow="1">
                <a:tableStyleId>{5C22544A-7EE6-4342-B048-85BDC9FD1C3A}</a:tableStyleId>
              </a:tblPr>
              <a:tblGrid>
                <a:gridCol w="2277196">
                  <a:extLst>
                    <a:ext uri="{9D8B030D-6E8A-4147-A177-3AD203B41FA5}">
                      <a16:colId xmlns:a16="http://schemas.microsoft.com/office/drawing/2014/main" val="2105842185"/>
                    </a:ext>
                  </a:extLst>
                </a:gridCol>
                <a:gridCol w="726254">
                  <a:extLst>
                    <a:ext uri="{9D8B030D-6E8A-4147-A177-3AD203B41FA5}">
                      <a16:colId xmlns:a16="http://schemas.microsoft.com/office/drawing/2014/main" val="3182761080"/>
                    </a:ext>
                  </a:extLst>
                </a:gridCol>
                <a:gridCol w="1262805">
                  <a:extLst>
                    <a:ext uri="{9D8B030D-6E8A-4147-A177-3AD203B41FA5}">
                      <a16:colId xmlns:a16="http://schemas.microsoft.com/office/drawing/2014/main" val="1956914907"/>
                    </a:ext>
                  </a:extLst>
                </a:gridCol>
              </a:tblGrid>
              <a:tr h="360630">
                <a:tc gridSpan="3">
                  <a:txBody>
                    <a:bodyPr/>
                    <a:lstStyle/>
                    <a:p>
                      <a:pPr marL="0" indent="0" algn="l">
                        <a:lnSpc>
                          <a:spcPct val="150000"/>
                        </a:lnSpc>
                        <a:spcBef>
                          <a:spcPts val="1200"/>
                        </a:spcBef>
                        <a:spcAft>
                          <a:spcPts val="1200"/>
                        </a:spcAft>
                        <a:tabLst>
                          <a:tab pos="85725" algn="l"/>
                          <a:tab pos="1616075" algn="l"/>
                        </a:tabLst>
                      </a:pPr>
                      <a:r>
                        <a:rPr lang="en-GB" sz="1200" dirty="0"/>
                        <a:t>V1 (2025)</a:t>
                      </a:r>
                      <a:r>
                        <a:rPr lang="en-GB" sz="1400" dirty="0"/>
                        <a:t>	50m Precision Benched</a:t>
                      </a:r>
                    </a:p>
                  </a:txBody>
                  <a:tcPr marL="68580" marR="68580" marT="34290" marB="34290">
                    <a:solidFill>
                      <a:schemeClr val="accent1">
                        <a:lumMod val="75000"/>
                      </a:schemeClr>
                    </a:solidFill>
                  </a:tcPr>
                </a:tc>
                <a:tc hMerge="1">
                  <a:txBody>
                    <a:bodyPr/>
                    <a:lstStyle/>
                    <a:p>
                      <a:endParaRPr lang="en-GB" dirty="0"/>
                    </a:p>
                  </a:txBody>
                  <a:tcPr/>
                </a:tc>
                <a:tc hMerge="1">
                  <a:txBody>
                    <a:bodyPr/>
                    <a:lstStyle/>
                    <a:p>
                      <a:pPr algn="ctr">
                        <a:lnSpc>
                          <a:spcPct val="150000"/>
                        </a:lnSpc>
                        <a:spcBef>
                          <a:spcPts val="1200"/>
                        </a:spcBef>
                        <a:spcAft>
                          <a:spcPts val="1200"/>
                        </a:spcAft>
                      </a:pPr>
                      <a:endParaRPr lang="en-GB" dirty="0"/>
                    </a:p>
                  </a:txBody>
                  <a:tcPr>
                    <a:solidFill>
                      <a:schemeClr val="accent1">
                        <a:lumMod val="75000"/>
                      </a:schemeClr>
                    </a:solidFill>
                  </a:tcPr>
                </a:tc>
                <a:extLst>
                  <a:ext uri="{0D108BD9-81ED-4DB2-BD59-A6C34878D82A}">
                    <a16:rowId xmlns:a16="http://schemas.microsoft.com/office/drawing/2014/main" val="4094752109"/>
                  </a:ext>
                </a:extLst>
              </a:tr>
              <a:tr h="255062">
                <a:tc>
                  <a:txBody>
                    <a:bodyPr/>
                    <a:lstStyle/>
                    <a:p>
                      <a:pPr>
                        <a:tabLst>
                          <a:tab pos="1436688" algn="l"/>
                        </a:tabLst>
                      </a:pPr>
                      <a:r>
                        <a:rPr lang="en-GB" sz="1100" b="1" dirty="0"/>
                        <a:t>Time:      </a:t>
                      </a:r>
                      <a:r>
                        <a:rPr lang="en-GB" sz="1100" dirty="0"/>
                        <a:t>	</a:t>
                      </a:r>
                      <a:r>
                        <a:rPr lang="en-GB" sz="1200" dirty="0"/>
                        <a:t>45 mins         </a:t>
                      </a:r>
                      <a:endParaRPr lang="en-GB" sz="1100" dirty="0"/>
                    </a:p>
                  </a:txBody>
                  <a:tcPr marL="68580" marR="68580" marT="34290" marB="34290"/>
                </a:tc>
                <a:tc gridSpan="2">
                  <a:txBody>
                    <a:bodyPr/>
                    <a:lstStyle/>
                    <a:p>
                      <a:pPr>
                        <a:tabLst>
                          <a:tab pos="1076325" algn="l"/>
                        </a:tabLst>
                      </a:pPr>
                      <a:r>
                        <a:rPr lang="en-GB" sz="1100" b="1" dirty="0"/>
                        <a:t>Distance:</a:t>
                      </a:r>
                      <a:r>
                        <a:rPr lang="en-GB" sz="1100" dirty="0"/>
                        <a:t>	</a:t>
                      </a:r>
                      <a:r>
                        <a:rPr lang="en-GB" sz="1200" dirty="0"/>
                        <a:t>50m</a:t>
                      </a:r>
                      <a:endParaRPr lang="en-GB" sz="1100" dirty="0"/>
                    </a:p>
                  </a:txBody>
                  <a:tcPr marL="68580" marR="68580" marT="34290" marB="34290"/>
                </a:tc>
                <a:tc hMerge="1">
                  <a:txBody>
                    <a:bodyPr/>
                    <a:lstStyle/>
                    <a:p>
                      <a:pPr>
                        <a:tabLst>
                          <a:tab pos="1076325" algn="l"/>
                        </a:tabLst>
                      </a:pPr>
                      <a:endParaRPr lang="en-GB" sz="1400" dirty="0"/>
                    </a:p>
                  </a:txBody>
                  <a:tcPr/>
                </a:tc>
                <a:extLst>
                  <a:ext uri="{0D108BD9-81ED-4DB2-BD59-A6C34878D82A}">
                    <a16:rowId xmlns:a16="http://schemas.microsoft.com/office/drawing/2014/main" val="3044581911"/>
                  </a:ext>
                </a:extLst>
              </a:tr>
              <a:tr h="2550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1612900" algn="l"/>
                        </a:tabLst>
                        <a:defRPr/>
                      </a:pPr>
                      <a:r>
                        <a:rPr lang="en-GB" sz="1200" dirty="0">
                          <a:solidFill>
                            <a:schemeClr val="bg1"/>
                          </a:solidFill>
                        </a:rPr>
                        <a:t>Course of Fire</a:t>
                      </a:r>
                    </a:p>
                  </a:txBody>
                  <a:tcPr marL="68580" marR="68580" marT="34290" marB="34290">
                    <a:solidFill>
                      <a:schemeClr val="accent1">
                        <a:lumMod val="75000"/>
                      </a:schemeClr>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12900" algn="l"/>
                        </a:tabLst>
                        <a:defRPr/>
                      </a:pPr>
                      <a:r>
                        <a:rPr lang="en-GB" sz="1200" dirty="0">
                          <a:solidFill>
                            <a:schemeClr val="bg1"/>
                          </a:solidFill>
                        </a:rPr>
                        <a:t>Box Settings</a:t>
                      </a:r>
                    </a:p>
                  </a:txBody>
                  <a:tcPr marL="68580" marR="68580" marT="34290" marB="34290">
                    <a:solidFill>
                      <a:schemeClr val="accent1">
                        <a:lumMod val="75000"/>
                      </a:schemeClr>
                    </a:solidFill>
                  </a:tcPr>
                </a:tc>
                <a:extLst>
                  <a:ext uri="{0D108BD9-81ED-4DB2-BD59-A6C34878D82A}">
                    <a16:rowId xmlns:a16="http://schemas.microsoft.com/office/drawing/2014/main" val="1356233818"/>
                  </a:ext>
                </a:extLst>
              </a:tr>
              <a:tr h="9079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984250" algn="l"/>
                        </a:tabLst>
                        <a:defRPr/>
                      </a:pPr>
                      <a:r>
                        <a:rPr lang="en-GB" sz="1200" b="1" dirty="0"/>
                        <a:t>Sighters:</a:t>
                      </a:r>
                      <a:r>
                        <a:rPr lang="en-GB" sz="1200" dirty="0"/>
                        <a:t>	Unlimited shots in 5 minutes</a:t>
                      </a:r>
                      <a:br>
                        <a:rPr lang="en-GB" sz="1200" dirty="0"/>
                      </a:br>
                      <a:r>
                        <a:rPr lang="en-GB" sz="1200" dirty="0"/>
                        <a:t>	</a:t>
                      </a:r>
                      <a:r>
                        <a:rPr lang="en-GB" sz="1100" dirty="0">
                          <a:solidFill>
                            <a:srgbClr val="FF0000"/>
                          </a:solidFill>
                        </a:rPr>
                        <a:t>Shooters to examine targets, 	ROs reface</a:t>
                      </a:r>
                      <a:endParaRPr lang="en-GB" sz="1200" dirty="0">
                        <a:solidFill>
                          <a:srgbClr val="FF0000"/>
                        </a:solidFill>
                      </a:endParaRPr>
                    </a:p>
                  </a:txBody>
                  <a:tcPr marL="68580" marR="68580" marT="34290" marB="34290"/>
                </a:tc>
                <a:tc h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84250" algn="l"/>
                        </a:tabLst>
                        <a:defRPr/>
                      </a:pPr>
                      <a:r>
                        <a:rPr lang="en-GB" sz="1100" dirty="0">
                          <a:solidFill>
                            <a:schemeClr val="tx1"/>
                          </a:solidFill>
                        </a:rPr>
                        <a:t>5 mins with 5 secs away time</a:t>
                      </a:r>
                    </a:p>
                  </a:txBody>
                  <a:tcPr marL="68580" marR="68580" marT="34290" marB="34290"/>
                </a:tc>
                <a:extLst>
                  <a:ext uri="{0D108BD9-81ED-4DB2-BD59-A6C34878D82A}">
                    <a16:rowId xmlns:a16="http://schemas.microsoft.com/office/drawing/2014/main" val="2675172911"/>
                  </a:ext>
                </a:extLst>
              </a:tr>
              <a:tr h="811561">
                <a:tc gridSpan="2">
                  <a:txBody>
                    <a:bodyPr/>
                    <a:lstStyle/>
                    <a:p>
                      <a:pPr>
                        <a:tabLst>
                          <a:tab pos="984250" algn="l"/>
                        </a:tabLst>
                      </a:pPr>
                      <a:r>
                        <a:rPr lang="en-GB" sz="1200" b="1" dirty="0"/>
                        <a:t>Practices 1 &amp; 2:</a:t>
                      </a:r>
                      <a:r>
                        <a:rPr lang="en-GB" sz="1200" dirty="0"/>
                        <a:t>	10 shots in 5 minutes</a:t>
                      </a:r>
                      <a:br>
                        <a:rPr lang="en-GB" sz="1200" dirty="0"/>
                      </a:br>
                      <a:r>
                        <a:rPr lang="en-GB" sz="1200" dirty="0"/>
                        <a:t>	</a:t>
                      </a:r>
                      <a:r>
                        <a:rPr lang="en-GB" sz="1200" b="1" dirty="0"/>
                        <a:t>GRSB: </a:t>
                      </a:r>
                      <a:r>
                        <a:rPr lang="en-GB" sz="1200" dirty="0"/>
                        <a:t>1 Shot per diagram</a:t>
                      </a:r>
                    </a:p>
                    <a:p>
                      <a:pPr>
                        <a:tabLst>
                          <a:tab pos="984250" algn="l"/>
                        </a:tabLst>
                      </a:pPr>
                      <a:r>
                        <a:rPr lang="en-GB" sz="1200" dirty="0"/>
                        <a:t>	</a:t>
                      </a:r>
                      <a:r>
                        <a:rPr lang="en-GB" sz="1200" b="1" dirty="0"/>
                        <a:t>GRCF: </a:t>
                      </a:r>
                      <a:r>
                        <a:rPr lang="en-GB" sz="1200" dirty="0"/>
                        <a:t>2 Shots per diagram</a:t>
                      </a:r>
                    </a:p>
                    <a:p>
                      <a:pPr>
                        <a:tabLst>
                          <a:tab pos="984250" algn="l"/>
                        </a:tabLst>
                      </a:pPr>
                      <a:r>
                        <a:rPr lang="en-GB" sz="1200" dirty="0"/>
                        <a:t>	</a:t>
                      </a:r>
                      <a:r>
                        <a:rPr lang="en-GB" sz="1100" dirty="0">
                          <a:solidFill>
                            <a:srgbClr val="FF0000"/>
                          </a:solidFill>
                        </a:rPr>
                        <a:t>ROs score and reface</a:t>
                      </a:r>
                      <a:endParaRPr lang="en-GB" sz="1200" dirty="0">
                        <a:solidFill>
                          <a:srgbClr val="FF0000"/>
                        </a:solidFill>
                      </a:endParaRPr>
                    </a:p>
                  </a:txBody>
                  <a:tcPr marL="68580" marR="68580" marT="34290" marB="34290"/>
                </a:tc>
                <a:tc h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12900" algn="l"/>
                        </a:tabLst>
                        <a:defRPr/>
                      </a:pPr>
                      <a:r>
                        <a:rPr lang="en-GB" sz="1100" dirty="0">
                          <a:solidFill>
                            <a:schemeClr val="tx1"/>
                          </a:solidFill>
                        </a:rPr>
                        <a:t>5 mins with 5 secs away time</a:t>
                      </a:r>
                    </a:p>
                  </a:txBody>
                  <a:tcPr marL="68580" marR="68580" marT="34290" marB="34290"/>
                </a:tc>
                <a:extLst>
                  <a:ext uri="{0D108BD9-81ED-4DB2-BD59-A6C34878D82A}">
                    <a16:rowId xmlns:a16="http://schemas.microsoft.com/office/drawing/2014/main" val="421193763"/>
                  </a:ext>
                </a:extLst>
              </a:tr>
              <a:tr h="1099878">
                <a:tc gridSpan="2">
                  <a:txBody>
                    <a:bodyPr/>
                    <a:lstStyle/>
                    <a:p>
                      <a:pPr>
                        <a:tabLst>
                          <a:tab pos="984250" algn="l"/>
                        </a:tabLst>
                      </a:pPr>
                      <a:r>
                        <a:rPr lang="en-GB" sz="1200" b="1" dirty="0"/>
                        <a:t>Practice 3:</a:t>
                      </a:r>
                      <a:r>
                        <a:rPr lang="en-GB" sz="1200" dirty="0"/>
                        <a:t>	10 shots in 5 minutes</a:t>
                      </a:r>
                    </a:p>
                    <a:p>
                      <a:pPr>
                        <a:tabLst>
                          <a:tab pos="984250" algn="l"/>
                        </a:tabLst>
                      </a:pPr>
                      <a:r>
                        <a:rPr lang="en-GB" sz="1200" dirty="0"/>
                        <a:t>	</a:t>
                      </a:r>
                      <a:r>
                        <a:rPr lang="en-GB" sz="1200" b="1" dirty="0"/>
                        <a:t>GRSB: </a:t>
                      </a:r>
                      <a:r>
                        <a:rPr lang="en-GB" sz="1200" dirty="0"/>
                        <a:t>1 Shot per diagram</a:t>
                      </a:r>
                    </a:p>
                    <a:p>
                      <a:pPr>
                        <a:tabLst>
                          <a:tab pos="984250" algn="l"/>
                        </a:tabLst>
                      </a:pPr>
                      <a:r>
                        <a:rPr lang="en-GB" sz="1200" dirty="0"/>
                        <a:t>	</a:t>
                      </a:r>
                      <a:r>
                        <a:rPr lang="en-GB" sz="1200" b="1" dirty="0"/>
                        <a:t>GRCF: </a:t>
                      </a:r>
                      <a:r>
                        <a:rPr lang="en-GB" sz="1200" dirty="0"/>
                        <a:t>2 Shots per diagram</a:t>
                      </a:r>
                    </a:p>
                    <a:p>
                      <a:pPr>
                        <a:tabLst>
                          <a:tab pos="984250" algn="l"/>
                        </a:tabLst>
                      </a:pPr>
                      <a:r>
                        <a:rPr lang="en-GB" sz="1200" dirty="0"/>
                        <a:t>	</a:t>
                      </a:r>
                      <a:r>
                        <a:rPr lang="en-GB" sz="1100" dirty="0">
                          <a:solidFill>
                            <a:srgbClr val="FF0000"/>
                          </a:solidFill>
                        </a:rPr>
                        <a:t>ROs score, cards completed &amp;</a:t>
                      </a:r>
                    </a:p>
                    <a:p>
                      <a:pPr>
                        <a:tabLst>
                          <a:tab pos="984250" algn="l"/>
                        </a:tabLst>
                      </a:pPr>
                      <a:r>
                        <a:rPr lang="en-GB" sz="1100" dirty="0">
                          <a:solidFill>
                            <a:srgbClr val="FF0000"/>
                          </a:solidFill>
                        </a:rPr>
                        <a:t>	collected </a:t>
                      </a:r>
                      <a:endParaRPr lang="en-GB" sz="800" dirty="0">
                        <a:solidFill>
                          <a:srgbClr val="FF0000"/>
                        </a:solidFill>
                      </a:endParaRPr>
                    </a:p>
                  </a:txBody>
                  <a:tcPr marL="68580" marR="68580" marT="34290" marB="34290"/>
                </a:tc>
                <a:tc h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12900" algn="l"/>
                        </a:tabLst>
                        <a:defRPr/>
                      </a:pPr>
                      <a:r>
                        <a:rPr lang="en-GB" sz="1100" dirty="0">
                          <a:solidFill>
                            <a:schemeClr val="tx1"/>
                          </a:solidFill>
                        </a:rPr>
                        <a:t>5 mins with 5 secs away time</a:t>
                      </a:r>
                    </a:p>
                  </a:txBody>
                  <a:tcPr marL="68580" marR="68580" marT="34290" marB="34290"/>
                </a:tc>
                <a:extLst>
                  <a:ext uri="{0D108BD9-81ED-4DB2-BD59-A6C34878D82A}">
                    <a16:rowId xmlns:a16="http://schemas.microsoft.com/office/drawing/2014/main" val="2112574166"/>
                  </a:ext>
                </a:extLst>
              </a:tr>
              <a:tr h="255062">
                <a:tc gridSpan="3">
                  <a:txBody>
                    <a:bodyPr/>
                    <a:lstStyle/>
                    <a:p>
                      <a:pPr>
                        <a:tabLst>
                          <a:tab pos="1612900" algn="l"/>
                        </a:tabLst>
                      </a:pPr>
                      <a:r>
                        <a:rPr lang="en-GB" sz="1200" kern="1200" dirty="0">
                          <a:solidFill>
                            <a:schemeClr val="bg1"/>
                          </a:solidFill>
                          <a:latin typeface="+mn-lt"/>
                          <a:ea typeface="+mn-ea"/>
                          <a:cs typeface="+mn-cs"/>
                        </a:rPr>
                        <a:t>Notes:</a:t>
                      </a:r>
                    </a:p>
                  </a:txBody>
                  <a:tcPr marL="68580" marR="68580" marT="34290" marB="34290">
                    <a:solidFill>
                      <a:schemeClr val="accent1">
                        <a:lumMod val="75000"/>
                      </a:schemeClr>
                    </a:solidFill>
                  </a:tcPr>
                </a:tc>
                <a:tc hMerge="1">
                  <a:txBody>
                    <a:bodyPr/>
                    <a:lstStyle/>
                    <a:p>
                      <a:endParaRPr lang="en-GB"/>
                    </a:p>
                  </a:txBody>
                  <a:tcPr/>
                </a:tc>
                <a:tc hMerge="1">
                  <a:txBody>
                    <a:bodyPr/>
                    <a:lstStyle/>
                    <a:p>
                      <a:pPr>
                        <a:tabLst>
                          <a:tab pos="1612900" algn="l"/>
                        </a:tabLst>
                      </a:pPr>
                      <a:endParaRPr lang="en-GB" sz="1600" kern="1200" dirty="0">
                        <a:solidFill>
                          <a:schemeClr val="bg1"/>
                        </a:solidFill>
                        <a:latin typeface="+mn-lt"/>
                        <a:ea typeface="+mn-ea"/>
                        <a:cs typeface="+mn-cs"/>
                      </a:endParaRPr>
                    </a:p>
                  </a:txBody>
                  <a:tcPr>
                    <a:solidFill>
                      <a:schemeClr val="accent1">
                        <a:lumMod val="75000"/>
                      </a:schemeClr>
                    </a:solidFill>
                  </a:tcPr>
                </a:tc>
                <a:extLst>
                  <a:ext uri="{0D108BD9-81ED-4DB2-BD59-A6C34878D82A}">
                    <a16:rowId xmlns:a16="http://schemas.microsoft.com/office/drawing/2014/main" val="3642919392"/>
                  </a:ext>
                </a:extLst>
              </a:tr>
            </a:tbl>
          </a:graphicData>
        </a:graphic>
      </p:graphicFrame>
      <p:graphicFrame>
        <p:nvGraphicFramePr>
          <p:cNvPr id="3" name="Table 3">
            <a:extLst>
              <a:ext uri="{FF2B5EF4-FFF2-40B4-BE49-F238E27FC236}">
                <a16:creationId xmlns:a16="http://schemas.microsoft.com/office/drawing/2014/main" id="{B30A86EE-631B-471E-B464-37F72589FAC6}"/>
              </a:ext>
            </a:extLst>
          </p:cNvPr>
          <p:cNvGraphicFramePr>
            <a:graphicFrameLocks noGrp="1"/>
          </p:cNvGraphicFramePr>
          <p:nvPr>
            <p:extLst>
              <p:ext uri="{D42A27DB-BD31-4B8C-83A1-F6EECF244321}">
                <p14:modId xmlns:p14="http://schemas.microsoft.com/office/powerpoint/2010/main" val="3578478447"/>
              </p:ext>
            </p:extLst>
          </p:nvPr>
        </p:nvGraphicFramePr>
        <p:xfrm>
          <a:off x="4254280" y="284202"/>
          <a:ext cx="4889718" cy="3993083"/>
        </p:xfrm>
        <a:graphic>
          <a:graphicData uri="http://schemas.openxmlformats.org/drawingml/2006/table">
            <a:tbl>
              <a:tblPr firstRow="1">
                <a:tableStyleId>{5C22544A-7EE6-4342-B048-85BDC9FD1C3A}</a:tableStyleId>
              </a:tblPr>
              <a:tblGrid>
                <a:gridCol w="1027740">
                  <a:extLst>
                    <a:ext uri="{9D8B030D-6E8A-4147-A177-3AD203B41FA5}">
                      <a16:colId xmlns:a16="http://schemas.microsoft.com/office/drawing/2014/main" val="1291965754"/>
                    </a:ext>
                  </a:extLst>
                </a:gridCol>
                <a:gridCol w="949139">
                  <a:extLst>
                    <a:ext uri="{9D8B030D-6E8A-4147-A177-3AD203B41FA5}">
                      <a16:colId xmlns:a16="http://schemas.microsoft.com/office/drawing/2014/main" val="3837591976"/>
                    </a:ext>
                  </a:extLst>
                </a:gridCol>
                <a:gridCol w="949139">
                  <a:extLst>
                    <a:ext uri="{9D8B030D-6E8A-4147-A177-3AD203B41FA5}">
                      <a16:colId xmlns:a16="http://schemas.microsoft.com/office/drawing/2014/main" val="3696668710"/>
                    </a:ext>
                  </a:extLst>
                </a:gridCol>
                <a:gridCol w="1001869">
                  <a:extLst>
                    <a:ext uri="{9D8B030D-6E8A-4147-A177-3AD203B41FA5}">
                      <a16:colId xmlns:a16="http://schemas.microsoft.com/office/drawing/2014/main" val="4162312503"/>
                    </a:ext>
                  </a:extLst>
                </a:gridCol>
                <a:gridCol w="961831">
                  <a:extLst>
                    <a:ext uri="{9D8B030D-6E8A-4147-A177-3AD203B41FA5}">
                      <a16:colId xmlns:a16="http://schemas.microsoft.com/office/drawing/2014/main" val="2400488335"/>
                    </a:ext>
                  </a:extLst>
                </a:gridCol>
              </a:tblGrid>
              <a:tr h="287223">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1"/>
                          </a:solidFill>
                          <a:latin typeface="+mn-lt"/>
                          <a:ea typeface="+mn-ea"/>
                          <a:cs typeface="+mn-cs"/>
                        </a:rPr>
                        <a:t>Gun type</a:t>
                      </a:r>
                    </a:p>
                    <a:p>
                      <a:pPr marL="0" algn="l" defTabSz="914400" rtl="0" eaLnBrk="1" latinLnBrk="0" hangingPunct="1"/>
                      <a:endParaRPr lang="en-GB" sz="900" kern="1200" dirty="0">
                        <a:solidFill>
                          <a:schemeClr val="bg1"/>
                        </a:solidFill>
                        <a:latin typeface="+mn-lt"/>
                        <a:ea typeface="+mn-ea"/>
                        <a:cs typeface="+mn-cs"/>
                      </a:endParaRPr>
                    </a:p>
                    <a:p>
                      <a:pPr marL="0" algn="l" defTabSz="914400" rtl="0" eaLnBrk="1" latinLnBrk="0" hangingPunct="1"/>
                      <a:r>
                        <a:rPr lang="en-GB" sz="900" kern="1200" dirty="0">
                          <a:solidFill>
                            <a:schemeClr val="bg1"/>
                          </a:solidFill>
                          <a:latin typeface="+mn-lt"/>
                          <a:ea typeface="+mn-ea"/>
                          <a:cs typeface="+mn-cs"/>
                        </a:rPr>
                        <a:t>Event number &amp;</a:t>
                      </a:r>
                    </a:p>
                    <a:p>
                      <a:pPr marL="0" algn="l" defTabSz="914400" rtl="0" eaLnBrk="1" latinLnBrk="0" hangingPunct="1"/>
                      <a:r>
                        <a:rPr lang="en-GB" sz="900" kern="1200" dirty="0">
                          <a:solidFill>
                            <a:schemeClr val="bg1"/>
                          </a:solidFill>
                          <a:latin typeface="+mn-lt"/>
                          <a:ea typeface="+mn-ea"/>
                          <a:cs typeface="+mn-cs"/>
                        </a:rPr>
                        <a:t>Card colour</a:t>
                      </a:r>
                    </a:p>
                  </a:txBody>
                  <a:tcPr marL="68580" marR="68580" marT="34290" marB="34290">
                    <a:solidFill>
                      <a:schemeClr val="accent1">
                        <a:lumMod val="75000"/>
                      </a:schemeClr>
                    </a:solidFill>
                  </a:tcPr>
                </a:tc>
                <a:tc>
                  <a:txBody>
                    <a:bodyPr/>
                    <a:lstStyle/>
                    <a:p>
                      <a:pPr algn="ctr">
                        <a:lnSpc>
                          <a:spcPct val="100000"/>
                        </a:lnSpc>
                      </a:pPr>
                      <a:r>
                        <a:rPr lang="en-GB" sz="1400" dirty="0">
                          <a:solidFill>
                            <a:schemeClr val="bg1"/>
                          </a:solidFill>
                        </a:rPr>
                        <a:t>GRSB</a:t>
                      </a:r>
                    </a:p>
                  </a:txBody>
                  <a:tcPr marL="68580" marR="68580" marT="34290" marB="34290">
                    <a:solidFill>
                      <a:schemeClr val="accent1">
                        <a:lumMod val="75000"/>
                      </a:schemeClr>
                    </a:solidFill>
                  </a:tcPr>
                </a:tc>
                <a:tc>
                  <a:txBody>
                    <a:bodyPr/>
                    <a:lstStyle/>
                    <a:p>
                      <a:pPr algn="ctr">
                        <a:lnSpc>
                          <a:spcPct val="100000"/>
                        </a:lnSpc>
                      </a:pPr>
                      <a:r>
                        <a:rPr lang="en-GB" sz="1400" dirty="0">
                          <a:solidFill>
                            <a:schemeClr val="bg1"/>
                          </a:solidFill>
                        </a:rPr>
                        <a:t>GRCF</a:t>
                      </a:r>
                    </a:p>
                  </a:txBody>
                  <a:tcPr marL="68580" marR="68580" marT="34290" marB="34290">
                    <a:solidFill>
                      <a:schemeClr val="accent1">
                        <a:lumMod val="75000"/>
                      </a:schemeClr>
                    </a:solidFill>
                  </a:tcPr>
                </a:tc>
                <a:tc gridSpan="2">
                  <a:txBody>
                    <a:bodyPr/>
                    <a:lstStyle/>
                    <a:p>
                      <a:pPr algn="ctr"/>
                      <a:r>
                        <a:rPr lang="en-GB" sz="1400" dirty="0">
                          <a:solidFill>
                            <a:schemeClr val="bg1"/>
                          </a:solidFill>
                        </a:rPr>
                        <a:t>Handguns</a:t>
                      </a:r>
                    </a:p>
                  </a:txBody>
                  <a:tcPr marL="68580" marR="68580" marT="34290" marB="34290">
                    <a:solidFill>
                      <a:schemeClr val="accent1">
                        <a:lumMod val="75000"/>
                      </a:schemeClr>
                    </a:solidFill>
                  </a:tcPr>
                </a:tc>
                <a:tc hMerge="1">
                  <a:txBody>
                    <a:bodyPr/>
                    <a:lstStyle/>
                    <a:p>
                      <a:pPr algn="ctr"/>
                      <a:endParaRPr lang="en-GB" sz="1400" dirty="0">
                        <a:solidFill>
                          <a:schemeClr val="bg1"/>
                        </a:solidFill>
                      </a:endParaRPr>
                    </a:p>
                  </a:txBody>
                  <a:tcPr marL="68580" marR="68580" marT="34290" marB="34290">
                    <a:solidFill>
                      <a:schemeClr val="accent1">
                        <a:lumMod val="75000"/>
                      </a:schemeClr>
                    </a:solidFill>
                  </a:tcPr>
                </a:tc>
                <a:extLst>
                  <a:ext uri="{0D108BD9-81ED-4DB2-BD59-A6C34878D82A}">
                    <a16:rowId xmlns:a16="http://schemas.microsoft.com/office/drawing/2014/main" val="1822851767"/>
                  </a:ext>
                </a:extLst>
              </a:tr>
              <a:tr h="175463">
                <a:tc vMerge="1">
                  <a:txBody>
                    <a:bodyPr/>
                    <a:lstStyle/>
                    <a:p>
                      <a:endParaRPr lang="en-GB" sz="900" b="0" dirty="0">
                        <a:solidFill>
                          <a:schemeClr val="bg1"/>
                        </a:solidFill>
                      </a:endParaRPr>
                    </a:p>
                  </a:txBody>
                  <a:tcPr marL="68580" marR="68580" marT="34290" marB="34290">
                    <a:solidFill>
                      <a:schemeClr val="accent1">
                        <a:lumMod val="75000"/>
                      </a:schemeClr>
                    </a:solidFill>
                  </a:tcPr>
                </a:tc>
                <a:tc rowSpan="3">
                  <a:txBody>
                    <a:bodyPr/>
                    <a:lstStyle/>
                    <a:p>
                      <a:pPr algn="ctr">
                        <a:lnSpc>
                          <a:spcPct val="100000"/>
                        </a:lnSpc>
                      </a:pPr>
                      <a:endParaRPr lang="en-GB" sz="1100" b="1" dirty="0">
                        <a:solidFill>
                          <a:schemeClr val="tx1"/>
                        </a:solidFill>
                      </a:endParaRPr>
                    </a:p>
                    <a:p>
                      <a:pPr algn="ctr">
                        <a:lnSpc>
                          <a:spcPct val="100000"/>
                        </a:lnSpc>
                      </a:pPr>
                      <a:r>
                        <a:rPr lang="en-GB" sz="1100" b="1" dirty="0">
                          <a:solidFill>
                            <a:schemeClr val="tx1"/>
                          </a:solidFill>
                        </a:rPr>
                        <a:t>0401 </a:t>
                      </a:r>
                    </a:p>
                  </a:txBody>
                  <a:tcPr marL="68580" marR="68580" marT="34290" marB="34290">
                    <a:solidFill>
                      <a:schemeClr val="accent1">
                        <a:lumMod val="60000"/>
                        <a:lumOff val="40000"/>
                      </a:schemeClr>
                    </a:solidFill>
                  </a:tcPr>
                </a:tc>
                <a:tc>
                  <a:txBody>
                    <a:bodyPr/>
                    <a:lstStyle/>
                    <a:p>
                      <a:pPr algn="ctr">
                        <a:lnSpc>
                          <a:spcPct val="100000"/>
                        </a:lnSpc>
                      </a:pPr>
                      <a:r>
                        <a:rPr lang="en-GB" sz="1100" b="1" dirty="0">
                          <a:solidFill>
                            <a:schemeClr val="tx1"/>
                          </a:solidFill>
                        </a:rPr>
                        <a:t>0402</a:t>
                      </a:r>
                    </a:p>
                  </a:txBody>
                  <a:tcPr marL="68580" marR="68580" marT="34290" marB="34290">
                    <a:solidFill>
                      <a:schemeClr val="accent6">
                        <a:lumMod val="60000"/>
                        <a:lumOff val="40000"/>
                      </a:schemeClr>
                    </a:solidFill>
                  </a:tcPr>
                </a:tc>
                <a:tc>
                  <a:txBody>
                    <a:bodyPr/>
                    <a:lstStyle/>
                    <a:p>
                      <a:pPr algn="ctr"/>
                      <a:endParaRPr lang="en-GB" sz="1100" b="1" kern="1200" dirty="0">
                        <a:solidFill>
                          <a:schemeClr val="bg1">
                            <a:lumMod val="75000"/>
                          </a:schemeClr>
                        </a:solidFill>
                        <a:latin typeface="+mn-lt"/>
                        <a:ea typeface="+mn-ea"/>
                        <a:cs typeface="+mn-cs"/>
                      </a:endParaRPr>
                    </a:p>
                  </a:txBody>
                  <a:tcPr marL="68580" marR="68580" marT="34290" marB="34290">
                    <a:solidFill>
                      <a:schemeClr val="bg1"/>
                    </a:solidFill>
                  </a:tcPr>
                </a:tc>
                <a:tc>
                  <a:txBody>
                    <a:bodyPr/>
                    <a:lstStyle/>
                    <a:p>
                      <a:pPr algn="ctr"/>
                      <a:endParaRPr lang="en-GB" sz="1100" b="1" dirty="0">
                        <a:solidFill>
                          <a:schemeClr val="bg1">
                            <a:lumMod val="75000"/>
                          </a:schemeClr>
                        </a:solidFill>
                      </a:endParaRPr>
                    </a:p>
                  </a:txBody>
                  <a:tcPr marL="68580" marR="68580" marT="34290" marB="34290">
                    <a:solidFill>
                      <a:schemeClr val="bg1"/>
                    </a:solidFill>
                  </a:tcPr>
                </a:tc>
                <a:extLst>
                  <a:ext uri="{0D108BD9-81ED-4DB2-BD59-A6C34878D82A}">
                    <a16:rowId xmlns:a16="http://schemas.microsoft.com/office/drawing/2014/main" val="1557939197"/>
                  </a:ext>
                </a:extLst>
              </a:tr>
              <a:tr h="224790">
                <a:tc vMerge="1">
                  <a:txBody>
                    <a:bodyPr/>
                    <a:lstStyle/>
                    <a:p>
                      <a:endParaRPr lang="en-GB" sz="900" b="0" dirty="0">
                        <a:solidFill>
                          <a:schemeClr val="bg1"/>
                        </a:solidFill>
                      </a:endParaRPr>
                    </a:p>
                  </a:txBody>
                  <a:tcPr marL="68580" marR="68580" marT="34290" marB="34290">
                    <a:solidFill>
                      <a:schemeClr val="accent1">
                        <a:lumMod val="75000"/>
                      </a:schemeClr>
                    </a:solidFill>
                  </a:tcPr>
                </a:tc>
                <a:tc vMerge="1">
                  <a:txBody>
                    <a:bodyPr/>
                    <a:lstStyle/>
                    <a:p>
                      <a:pPr algn="ctr"/>
                      <a:endParaRPr lang="en-GB" sz="1100" b="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0403 Open</a:t>
                      </a:r>
                    </a:p>
                  </a:txBody>
                  <a:tcPr marL="68580" marR="68580" marT="34290" marB="34290">
                    <a:solidFill>
                      <a:srgbClr val="9D90C6"/>
                    </a:solidFill>
                  </a:tcPr>
                </a:tc>
                <a:tc>
                  <a:txBody>
                    <a:bodyPr/>
                    <a:lstStyle/>
                    <a:p>
                      <a:pPr algn="ctr"/>
                      <a:endParaRPr lang="en-GB" sz="1100" b="1" kern="1200" dirty="0">
                        <a:solidFill>
                          <a:schemeClr val="bg1">
                            <a:lumMod val="75000"/>
                          </a:schemeClr>
                        </a:solidFill>
                        <a:latin typeface="+mn-lt"/>
                        <a:ea typeface="+mn-ea"/>
                        <a:cs typeface="+mn-cs"/>
                      </a:endParaRPr>
                    </a:p>
                  </a:txBody>
                  <a:tcPr marL="68580" marR="68580" marT="34290" marB="34290">
                    <a:solidFill>
                      <a:schemeClr val="bg1"/>
                    </a:solidFill>
                  </a:tcPr>
                </a:tc>
                <a:tc>
                  <a:txBody>
                    <a:bodyPr/>
                    <a:lstStyle/>
                    <a:p>
                      <a:pPr algn="ctr"/>
                      <a:endParaRPr lang="en-GB" sz="1100" b="1" dirty="0">
                        <a:solidFill>
                          <a:schemeClr val="bg1">
                            <a:lumMod val="75000"/>
                          </a:schemeClr>
                        </a:solidFill>
                      </a:endParaRPr>
                    </a:p>
                  </a:txBody>
                  <a:tcPr marL="68580" marR="68580" marT="34290" marB="34290">
                    <a:solidFill>
                      <a:schemeClr val="bg1"/>
                    </a:solidFill>
                  </a:tcPr>
                </a:tc>
                <a:extLst>
                  <a:ext uri="{0D108BD9-81ED-4DB2-BD59-A6C34878D82A}">
                    <a16:rowId xmlns:a16="http://schemas.microsoft.com/office/drawing/2014/main" val="3655223568"/>
                  </a:ext>
                </a:extLst>
              </a:tr>
              <a:tr h="201930">
                <a:tc vMerge="1">
                  <a:txBody>
                    <a:bodyPr/>
                    <a:lstStyle/>
                    <a:p>
                      <a:endParaRPr lang="en-GB" sz="900" b="0" dirty="0">
                        <a:solidFill>
                          <a:schemeClr val="bg1"/>
                        </a:solidFill>
                      </a:endParaRPr>
                    </a:p>
                  </a:txBody>
                  <a:tcPr marL="68580" marR="68580" marT="34290" marB="34290">
                    <a:solidFill>
                      <a:schemeClr val="accent1">
                        <a:lumMod val="75000"/>
                      </a:schemeClr>
                    </a:solidFill>
                  </a:tcPr>
                </a:tc>
                <a:tc vMerge="1">
                  <a:txBody>
                    <a:bodyPr/>
                    <a:lstStyle/>
                    <a:p>
                      <a:pPr algn="ctr"/>
                      <a:endParaRPr lang="en-GB" sz="1100" b="1" dirty="0"/>
                    </a:p>
                  </a:txBody>
                  <a:tcPr marL="68580" marR="68580" marT="34290" marB="34290"/>
                </a:tc>
                <a:tc>
                  <a:txBody>
                    <a:bodyPr/>
                    <a:lstStyle/>
                    <a:p>
                      <a:pPr algn="ctr"/>
                      <a:r>
                        <a:rPr lang="en-GB" sz="1100" b="1" dirty="0"/>
                        <a:t>0404 Classic</a:t>
                      </a:r>
                    </a:p>
                  </a:txBody>
                  <a:tcPr marL="68580" marR="68580" marT="34290" marB="34290">
                    <a:solidFill>
                      <a:schemeClr val="bg1">
                        <a:lumMod val="75000"/>
                      </a:schemeClr>
                    </a:solidFill>
                  </a:tcPr>
                </a:tc>
                <a:tc>
                  <a:txBody>
                    <a:bodyPr/>
                    <a:lstStyle/>
                    <a:p>
                      <a:pPr algn="ctr"/>
                      <a:endParaRPr lang="en-GB" sz="1100" b="1" kern="1200" dirty="0">
                        <a:solidFill>
                          <a:schemeClr val="bg1">
                            <a:lumMod val="75000"/>
                          </a:schemeClr>
                        </a:solidFill>
                        <a:latin typeface="+mn-lt"/>
                        <a:ea typeface="+mn-ea"/>
                        <a:cs typeface="+mn-cs"/>
                      </a:endParaRPr>
                    </a:p>
                  </a:txBody>
                  <a:tcPr marL="68580" marR="68580" marT="34290" marB="34290">
                    <a:solidFill>
                      <a:schemeClr val="bg1"/>
                    </a:solidFill>
                  </a:tcPr>
                </a:tc>
                <a:tc>
                  <a:txBody>
                    <a:bodyPr/>
                    <a:lstStyle/>
                    <a:p>
                      <a:pPr algn="ctr"/>
                      <a:endParaRPr lang="en-GB" sz="1100" b="1" dirty="0">
                        <a:solidFill>
                          <a:schemeClr val="tx1"/>
                        </a:solidFill>
                      </a:endParaRPr>
                    </a:p>
                  </a:txBody>
                  <a:tcPr marL="68580" marR="68580" marT="34290" marB="34290">
                    <a:solidFill>
                      <a:schemeClr val="bg1"/>
                    </a:solidFill>
                  </a:tcPr>
                </a:tc>
                <a:extLst>
                  <a:ext uri="{0D108BD9-81ED-4DB2-BD59-A6C34878D82A}">
                    <a16:rowId xmlns:a16="http://schemas.microsoft.com/office/drawing/2014/main" val="1941734128"/>
                  </a:ext>
                </a:extLst>
              </a:tr>
              <a:tr h="914400">
                <a:tc>
                  <a:txBody>
                    <a:bodyPr/>
                    <a:lstStyle/>
                    <a:p>
                      <a:endParaRPr lang="en-GB" sz="500" b="0" dirty="0">
                        <a:solidFill>
                          <a:schemeClr val="bg1"/>
                        </a:solidFill>
                      </a:endParaRPr>
                    </a:p>
                    <a:p>
                      <a:r>
                        <a:rPr lang="en-GB" sz="1100" b="0" dirty="0">
                          <a:solidFill>
                            <a:schemeClr val="bg1"/>
                          </a:solidFill>
                        </a:rPr>
                        <a:t>Target</a:t>
                      </a:r>
                    </a:p>
                  </a:txBody>
                  <a:tcPr marL="68580" marR="68580" marT="34290" marB="34290">
                    <a:solidFill>
                      <a:schemeClr val="accent1">
                        <a:lumMod val="75000"/>
                      </a:schemeClr>
                    </a:solidFill>
                  </a:tcPr>
                </a:tc>
                <a:tc>
                  <a:txBody>
                    <a:bodyPr/>
                    <a:lstStyle/>
                    <a:p>
                      <a:endParaRPr lang="en-GB" sz="1400" dirty="0"/>
                    </a:p>
                    <a:p>
                      <a:endParaRPr lang="en-GB" sz="1800" dirty="0"/>
                    </a:p>
                    <a:p>
                      <a:pPr algn="ctr"/>
                      <a:endParaRPr lang="en-GB" sz="400" dirty="0"/>
                    </a:p>
                    <a:p>
                      <a:pPr algn="ctr"/>
                      <a:r>
                        <a:rPr lang="en-GB" sz="1100" dirty="0"/>
                        <a:t>NSRA 25 Yard Benchrest</a:t>
                      </a:r>
                    </a:p>
                  </a:txBody>
                  <a:tcPr marL="68580" marR="68580" marT="34290" marB="34290"/>
                </a:tc>
                <a:tc>
                  <a:txBody>
                    <a:bodyPr/>
                    <a:lstStyle/>
                    <a:p>
                      <a:pPr algn="ctr"/>
                      <a:endParaRPr lang="en-GB" sz="1400" dirty="0"/>
                    </a:p>
                    <a:p>
                      <a:pPr algn="ctr"/>
                      <a:endParaRPr lang="en-GB" sz="1800" dirty="0"/>
                    </a:p>
                    <a:p>
                      <a:pPr algn="ctr"/>
                      <a:endParaRPr lang="en-GB" sz="1400" dirty="0"/>
                    </a:p>
                    <a:p>
                      <a:pPr algn="ctr"/>
                      <a:r>
                        <a:rPr lang="en-GB" sz="1100" dirty="0"/>
                        <a:t>NRA GR5</a:t>
                      </a:r>
                    </a:p>
                  </a:txBody>
                  <a:tcPr marL="68580" marR="68580" marT="34290" marB="34290"/>
                </a:tc>
                <a:tc>
                  <a:txBody>
                    <a:bodyPr/>
                    <a:lstStyle/>
                    <a:p>
                      <a:pPr algn="ctr"/>
                      <a:endParaRPr lang="en-GB" sz="1400" dirty="0"/>
                    </a:p>
                    <a:p>
                      <a:pPr algn="ctr"/>
                      <a:endParaRPr lang="en-GB" sz="1800" dirty="0"/>
                    </a:p>
                    <a:p>
                      <a:pPr algn="ctr"/>
                      <a:endParaRPr lang="en-GB" sz="1100" dirty="0"/>
                    </a:p>
                  </a:txBody>
                  <a:tcPr marL="68580" marR="68580" marT="34290" marB="34290"/>
                </a:tc>
                <a:tc>
                  <a:txBody>
                    <a:bodyPr/>
                    <a:lstStyle/>
                    <a:p>
                      <a:pPr algn="ctr"/>
                      <a:endParaRPr lang="en-GB" sz="1400" dirty="0"/>
                    </a:p>
                    <a:p>
                      <a:pPr algn="ctr"/>
                      <a:endParaRPr lang="en-GB" sz="1800" dirty="0"/>
                    </a:p>
                    <a:p>
                      <a:pPr algn="ctr"/>
                      <a:endParaRPr lang="en-GB" sz="1400" dirty="0"/>
                    </a:p>
                  </a:txBody>
                  <a:tcPr marL="68580" marR="68580" marT="34290" marB="34290"/>
                </a:tc>
                <a:extLst>
                  <a:ext uri="{0D108BD9-81ED-4DB2-BD59-A6C34878D82A}">
                    <a16:rowId xmlns:a16="http://schemas.microsoft.com/office/drawing/2014/main" val="509739663"/>
                  </a:ext>
                </a:extLst>
              </a:tr>
              <a:tr h="228600">
                <a:tc rowSpan="2">
                  <a:txBody>
                    <a:bodyPr/>
                    <a:lstStyle/>
                    <a:p>
                      <a:r>
                        <a:rPr lang="en-GB" sz="1100" b="0" dirty="0">
                          <a:solidFill>
                            <a:schemeClr val="bg1"/>
                          </a:solidFill>
                        </a:rPr>
                        <a:t>Sights</a:t>
                      </a:r>
                    </a:p>
                  </a:txBody>
                  <a:tcPr marL="68580" marR="68580" marT="34290" marB="34290">
                    <a:solidFill>
                      <a:schemeClr val="accent1">
                        <a:lumMod val="75000"/>
                      </a:schemeClr>
                    </a:solidFill>
                  </a:tcPr>
                </a:tc>
                <a:tc gridSpan="4">
                  <a:txBody>
                    <a:bodyPr/>
                    <a:lstStyle/>
                    <a:p>
                      <a:pPr algn="l"/>
                      <a:r>
                        <a:rPr lang="en-GB" sz="1100" dirty="0"/>
                        <a:t>Any – as per gun type</a:t>
                      </a:r>
                    </a:p>
                  </a:txBody>
                  <a:tcPr marL="68580" marR="68580" marT="34290" marB="34290"/>
                </a:tc>
                <a:tc hMerge="1">
                  <a:txBody>
                    <a:bodyPr/>
                    <a:lstStyle/>
                    <a:p>
                      <a:pPr algn="ctr"/>
                      <a:r>
                        <a:rPr lang="en-GB" sz="1100" dirty="0"/>
                        <a:t>Any</a:t>
                      </a:r>
                    </a:p>
                  </a:txBody>
                  <a:tcPr marL="68580" marR="68580" marT="34290" marB="34290"/>
                </a:tc>
                <a:tc hMerge="1">
                  <a:txBody>
                    <a:bodyPr/>
                    <a:lstStyle/>
                    <a:p>
                      <a:pPr algn="ctr"/>
                      <a:r>
                        <a:rPr lang="en-GB" sz="1100" dirty="0"/>
                        <a:t>Any</a:t>
                      </a:r>
                    </a:p>
                  </a:txBody>
                  <a:tcPr marL="68580" marR="68580" marT="34290" marB="34290"/>
                </a:tc>
                <a:tc hMerge="1">
                  <a:txBody>
                    <a:bodyPr/>
                    <a:lstStyle/>
                    <a:p>
                      <a:pPr algn="ctr"/>
                      <a:r>
                        <a:rPr lang="en-GB" sz="1100" dirty="0"/>
                        <a:t>Irons</a:t>
                      </a:r>
                    </a:p>
                  </a:txBody>
                  <a:tcPr marL="68580" marR="68580" marT="34290" marB="34290"/>
                </a:tc>
                <a:extLst>
                  <a:ext uri="{0D108BD9-81ED-4DB2-BD59-A6C34878D82A}">
                    <a16:rowId xmlns:a16="http://schemas.microsoft.com/office/drawing/2014/main" val="3886901703"/>
                  </a:ext>
                </a:extLst>
              </a:tr>
              <a:tr h="228600">
                <a:tc vMerge="1">
                  <a:txBody>
                    <a:bodyPr/>
                    <a:lstStyle/>
                    <a:p>
                      <a:endParaRPr lang="en-GB" sz="1600" b="0" dirty="0">
                        <a:solidFill>
                          <a:schemeClr val="bg1"/>
                        </a:solidFill>
                      </a:endParaRPr>
                    </a:p>
                  </a:txBody>
                  <a:tcPr>
                    <a:solidFill>
                      <a:schemeClr val="accent1">
                        <a:lumMod val="75000"/>
                      </a:schemeClr>
                    </a:solidFill>
                  </a:tcPr>
                </a:tc>
                <a:tc gridSpan="4">
                  <a:txBody>
                    <a:bodyPr/>
                    <a:lstStyle/>
                    <a:p>
                      <a:pPr algn="l"/>
                      <a:r>
                        <a:rPr lang="en-GB" sz="1100" dirty="0"/>
                        <a:t>Spotting Scopes may be used</a:t>
                      </a:r>
                    </a:p>
                  </a:txBody>
                  <a:tcPr marL="68580" marR="68580" marT="34290" marB="34290"/>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21631792"/>
                  </a:ext>
                </a:extLst>
              </a:tr>
              <a:tr h="228600">
                <a:tc>
                  <a:txBody>
                    <a:bodyPr/>
                    <a:lstStyle/>
                    <a:p>
                      <a:r>
                        <a:rPr lang="en-GB" sz="1100" b="0" dirty="0">
                          <a:solidFill>
                            <a:schemeClr val="bg1"/>
                          </a:solidFill>
                        </a:rPr>
                        <a:t>Rounds</a:t>
                      </a:r>
                    </a:p>
                  </a:txBody>
                  <a:tcPr marL="68580" marR="68580" marT="34290" marB="34290">
                    <a:solidFill>
                      <a:schemeClr val="accent1">
                        <a:lumMod val="75000"/>
                      </a:schemeClr>
                    </a:solidFill>
                  </a:tcPr>
                </a:tc>
                <a:tc gridSpan="4">
                  <a:txBody>
                    <a:bodyPr/>
                    <a:lstStyle/>
                    <a:p>
                      <a:pPr algn="l"/>
                      <a:r>
                        <a:rPr lang="en-GB" sz="1200" dirty="0"/>
                        <a:t>30</a:t>
                      </a:r>
                      <a:r>
                        <a:rPr lang="en-GB" sz="1400" dirty="0"/>
                        <a:t> </a:t>
                      </a:r>
                      <a:r>
                        <a:rPr lang="en-GB" sz="1050" dirty="0"/>
                        <a:t>+ sighters</a:t>
                      </a:r>
                      <a:endParaRPr lang="en-GB" sz="1000" dirty="0"/>
                    </a:p>
                  </a:txBody>
                  <a:tcPr marL="68580" marR="68580" marT="34290" marB="34290"/>
                </a:tc>
                <a:tc hMerge="1">
                  <a:txBody>
                    <a:bodyPr/>
                    <a:lstStyle/>
                    <a:p>
                      <a:pPr algn="ctr"/>
                      <a:r>
                        <a:rPr lang="en-GB" sz="1100" dirty="0"/>
                        <a:t>30 </a:t>
                      </a:r>
                      <a:r>
                        <a:rPr lang="en-GB" sz="800" dirty="0"/>
                        <a:t>+ sighters</a:t>
                      </a:r>
                    </a:p>
                  </a:txBody>
                  <a:tcPr marL="68580" marR="68580" marT="34290" marB="34290"/>
                </a:tc>
                <a:tc hMerge="1">
                  <a:txBody>
                    <a:bodyPr/>
                    <a:lstStyle/>
                    <a:p>
                      <a:pPr algn="ctr"/>
                      <a:r>
                        <a:rPr lang="en-GB" sz="1100" dirty="0"/>
                        <a:t>30 </a:t>
                      </a:r>
                      <a:r>
                        <a:rPr lang="en-GB" sz="800" dirty="0"/>
                        <a:t>+ sighters</a:t>
                      </a:r>
                    </a:p>
                  </a:txBody>
                  <a:tcPr marL="68580" marR="68580" marT="34290" marB="34290"/>
                </a:tc>
                <a:tc hMerge="1">
                  <a:txBody>
                    <a:bodyPr/>
                    <a:lstStyle/>
                    <a:p>
                      <a:pPr algn="ctr"/>
                      <a:r>
                        <a:rPr lang="en-GB" sz="1100" dirty="0"/>
                        <a:t>30 </a:t>
                      </a:r>
                      <a:r>
                        <a:rPr lang="en-GB" sz="800" dirty="0"/>
                        <a:t>+ sighters</a:t>
                      </a:r>
                    </a:p>
                  </a:txBody>
                  <a:tcPr marL="68580" marR="68580" marT="34290" marB="34290"/>
                </a:tc>
                <a:extLst>
                  <a:ext uri="{0D108BD9-81ED-4DB2-BD59-A6C34878D82A}">
                    <a16:rowId xmlns:a16="http://schemas.microsoft.com/office/drawing/2014/main" val="1841522208"/>
                  </a:ext>
                </a:extLst>
              </a:tr>
              <a:tr h="228600">
                <a:tc>
                  <a:txBody>
                    <a:bodyPr/>
                    <a:lstStyle/>
                    <a:p>
                      <a:r>
                        <a:rPr lang="en-GB" sz="1100" b="0" dirty="0">
                          <a:solidFill>
                            <a:schemeClr val="bg1"/>
                          </a:solidFill>
                        </a:rPr>
                        <a:t>Max. Score</a:t>
                      </a:r>
                    </a:p>
                  </a:txBody>
                  <a:tcPr marL="68580" marR="68580" marT="34290" marB="34290">
                    <a:solidFill>
                      <a:schemeClr val="accent1">
                        <a:lumMod val="75000"/>
                      </a:schemeClr>
                    </a:solidFill>
                  </a:tcPr>
                </a:tc>
                <a:tc gridSpan="4">
                  <a:txBody>
                    <a:bodyPr/>
                    <a:lstStyle/>
                    <a:p>
                      <a:pPr algn="l"/>
                      <a:r>
                        <a:rPr lang="en-GB" sz="1100" dirty="0"/>
                        <a:t>300</a:t>
                      </a:r>
                    </a:p>
                  </a:txBody>
                  <a:tcPr marL="68580" marR="68580" marT="34290" marB="34290"/>
                </a:tc>
                <a:tc hMerge="1">
                  <a:txBody>
                    <a:bodyPr/>
                    <a:lstStyle/>
                    <a:p>
                      <a:pPr algn="ctr"/>
                      <a:r>
                        <a:rPr lang="en-GB" sz="1100" dirty="0"/>
                        <a:t>300</a:t>
                      </a:r>
                    </a:p>
                  </a:txBody>
                  <a:tcPr marL="68580" marR="68580" marT="34290" marB="34290"/>
                </a:tc>
                <a:tc hMerge="1">
                  <a:txBody>
                    <a:bodyPr/>
                    <a:lstStyle/>
                    <a:p>
                      <a:pPr algn="ctr"/>
                      <a:r>
                        <a:rPr lang="en-GB" sz="1100" dirty="0"/>
                        <a:t>300</a:t>
                      </a:r>
                    </a:p>
                  </a:txBody>
                  <a:tcPr marL="68580" marR="68580" marT="34290" marB="34290"/>
                </a:tc>
                <a:tc hMerge="1">
                  <a:txBody>
                    <a:bodyPr/>
                    <a:lstStyle/>
                    <a:p>
                      <a:pPr algn="ctr"/>
                      <a:r>
                        <a:rPr lang="en-GB" sz="1100" dirty="0"/>
                        <a:t>300</a:t>
                      </a:r>
                    </a:p>
                  </a:txBody>
                  <a:tcPr marL="68580" marR="68580" marT="34290" marB="34290"/>
                </a:tc>
                <a:extLst>
                  <a:ext uri="{0D108BD9-81ED-4DB2-BD59-A6C34878D82A}">
                    <a16:rowId xmlns:a16="http://schemas.microsoft.com/office/drawing/2014/main" val="3637283966"/>
                  </a:ext>
                </a:extLst>
              </a:tr>
              <a:tr h="228600">
                <a:tc>
                  <a:txBody>
                    <a:bodyPr/>
                    <a:lstStyle/>
                    <a:p>
                      <a:r>
                        <a:rPr lang="en-GB" sz="1100" b="0" dirty="0">
                          <a:solidFill>
                            <a:schemeClr val="bg1"/>
                          </a:solidFill>
                        </a:rPr>
                        <a:t>Ready Pos.</a:t>
                      </a:r>
                    </a:p>
                  </a:txBody>
                  <a:tcPr marL="68580" marR="68580" marT="34290" marB="34290">
                    <a:solidFill>
                      <a:schemeClr val="accent1">
                        <a:lumMod val="7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Benched</a:t>
                      </a:r>
                    </a:p>
                  </a:txBody>
                  <a:tcPr marL="68580" marR="68580" marT="34290" marB="34290"/>
                </a:tc>
                <a:tc hMerge="1">
                  <a:txBody>
                    <a:bodyPr/>
                    <a:lstStyle/>
                    <a:p>
                      <a:pPr algn="ctr"/>
                      <a:r>
                        <a:rPr lang="en-GB" sz="1100" dirty="0"/>
                        <a:t>45 degrees</a:t>
                      </a:r>
                    </a:p>
                  </a:txBody>
                  <a:tcPr marL="68580" marR="68580" marT="34290" marB="3429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45 degrees</a:t>
                      </a:r>
                    </a:p>
                  </a:txBody>
                  <a:tcPr marL="68580" marR="68580" marT="34290" marB="3429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45 degrees</a:t>
                      </a:r>
                    </a:p>
                  </a:txBody>
                  <a:tcPr marL="68580" marR="68580" marT="34290" marB="34290"/>
                </a:tc>
                <a:extLst>
                  <a:ext uri="{0D108BD9-81ED-4DB2-BD59-A6C34878D82A}">
                    <a16:rowId xmlns:a16="http://schemas.microsoft.com/office/drawing/2014/main" val="2492938149"/>
                  </a:ext>
                </a:extLst>
              </a:tr>
              <a:tr h="257810">
                <a:tc>
                  <a:txBody>
                    <a:bodyPr/>
                    <a:lstStyle/>
                    <a:p>
                      <a:r>
                        <a:rPr lang="en-GB" sz="1100" b="0" dirty="0">
                          <a:solidFill>
                            <a:schemeClr val="bg1"/>
                          </a:solidFill>
                        </a:rPr>
                        <a:t>Position</a:t>
                      </a:r>
                    </a:p>
                  </a:txBody>
                  <a:tcPr marL="68580" marR="68580" marT="34290" marB="34290">
                    <a:solidFill>
                      <a:schemeClr val="accent1">
                        <a:lumMod val="75000"/>
                      </a:schemeClr>
                    </a:solidFill>
                  </a:tcPr>
                </a:tc>
                <a:tc gridSpan="4">
                  <a:txBody>
                    <a:bodyPr/>
                    <a:lstStyle/>
                    <a:p>
                      <a:pPr algn="l"/>
                      <a:r>
                        <a:rPr lang="en-GB" sz="1100" kern="1200" dirty="0">
                          <a:solidFill>
                            <a:schemeClr val="dk1"/>
                          </a:solidFill>
                          <a:latin typeface="+mn-lt"/>
                          <a:ea typeface="+mn-ea"/>
                          <a:cs typeface="+mn-cs"/>
                        </a:rPr>
                        <a:t>Benched</a:t>
                      </a:r>
                    </a:p>
                  </a:txBody>
                  <a:tcPr marL="68580" marR="68580" marT="34290" marB="34290"/>
                </a:tc>
                <a:tc hMerge="1">
                  <a:txBody>
                    <a:bodyPr/>
                    <a:lstStyle/>
                    <a:p>
                      <a:pPr algn="ctr"/>
                      <a:r>
                        <a:rPr lang="en-GB" sz="900" dirty="0"/>
                        <a:t>Standing unsupported</a:t>
                      </a:r>
                    </a:p>
                  </a:txBody>
                  <a:tcPr marL="68580" marR="68580" marT="34290" marB="34290"/>
                </a:tc>
                <a:tc hMerge="1">
                  <a:txBody>
                    <a:bodyPr/>
                    <a:lstStyle/>
                    <a:p>
                      <a:pPr algn="ctr"/>
                      <a:r>
                        <a:rPr lang="en-GB" sz="900" dirty="0"/>
                        <a:t>Standing unsupported</a:t>
                      </a:r>
                    </a:p>
                  </a:txBody>
                  <a:tcPr marL="68580" marR="68580" marT="34290" marB="34290"/>
                </a:tc>
                <a:tc hMerge="1">
                  <a:txBody>
                    <a:bodyPr/>
                    <a:lstStyle/>
                    <a:p>
                      <a:pPr algn="ctr"/>
                      <a:r>
                        <a:rPr lang="en-GB" sz="900" dirty="0"/>
                        <a:t>Standing unsupported</a:t>
                      </a:r>
                    </a:p>
                  </a:txBody>
                  <a:tcPr marL="68580" marR="68580" marT="34290" marB="34290"/>
                </a:tc>
                <a:extLst>
                  <a:ext uri="{0D108BD9-81ED-4DB2-BD59-A6C34878D82A}">
                    <a16:rowId xmlns:a16="http://schemas.microsoft.com/office/drawing/2014/main" val="4160869861"/>
                  </a:ext>
                </a:extLst>
              </a:tr>
              <a:tr h="278130">
                <a:tc>
                  <a:txBody>
                    <a:bodyPr/>
                    <a:lstStyle/>
                    <a:p>
                      <a:r>
                        <a:rPr lang="en-GB" sz="1100" b="0" dirty="0">
                          <a:solidFill>
                            <a:schemeClr val="bg1"/>
                          </a:solidFill>
                        </a:rPr>
                        <a:t>Penalties</a:t>
                      </a:r>
                    </a:p>
                  </a:txBody>
                  <a:tcPr marL="68580" marR="68580" marT="34290" marB="34290">
                    <a:solidFill>
                      <a:schemeClr val="accent1">
                        <a:lumMod val="75000"/>
                      </a:schemeClr>
                    </a:solidFill>
                  </a:tcPr>
                </a:tc>
                <a:tc gridSpan="4">
                  <a:txBody>
                    <a:bodyPr/>
                    <a:lstStyle/>
                    <a:p>
                      <a:pPr marL="0" algn="l" defTabSz="914400" rtl="0" eaLnBrk="1" latinLnBrk="0" hangingPunct="1"/>
                      <a:r>
                        <a:rPr lang="en-GB" sz="1100" kern="1200" dirty="0">
                          <a:solidFill>
                            <a:schemeClr val="dk1"/>
                          </a:solidFill>
                          <a:latin typeface="+mn-lt"/>
                          <a:ea typeface="+mn-ea"/>
                          <a:cs typeface="+mn-cs"/>
                        </a:rPr>
                        <a:t>No event specific penalties</a:t>
                      </a:r>
                    </a:p>
                  </a:txBody>
                  <a:tcPr marL="68580" marR="68580" marT="34290" marB="34290"/>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extLst>
                  <a:ext uri="{0D108BD9-81ED-4DB2-BD59-A6C34878D82A}">
                    <a16:rowId xmlns:a16="http://schemas.microsoft.com/office/drawing/2014/main" val="2542121112"/>
                  </a:ext>
                </a:extLst>
              </a:tr>
              <a:tr h="2781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mn-lt"/>
                          <a:ea typeface="+mn-ea"/>
                          <a:cs typeface="+mn-cs"/>
                        </a:rPr>
                        <a:t>Range Commands</a:t>
                      </a:r>
                      <a:endParaRPr lang="en-GB" sz="1400" b="0" dirty="0">
                        <a:solidFill>
                          <a:schemeClr val="bg1"/>
                        </a:solidFill>
                      </a:endParaRPr>
                    </a:p>
                  </a:txBody>
                  <a:tcPr marL="68580" marR="68580" marT="34290" marB="34290">
                    <a:solidFill>
                      <a:schemeClr val="accent1">
                        <a:lumMod val="75000"/>
                      </a:schemeClr>
                    </a:solidFill>
                  </a:tcPr>
                </a:tc>
                <a:tc hMerge="1">
                  <a:txBody>
                    <a:bodyPr/>
                    <a:lstStyle/>
                    <a:p>
                      <a:pPr marL="0" algn="ctr" defTabSz="914400" rtl="0" eaLnBrk="1" latinLnBrk="0" hangingPunct="1"/>
                      <a:endParaRPr lang="en-GB" sz="1100" kern="1200" dirty="0">
                        <a:solidFill>
                          <a:schemeClr val="dk1"/>
                        </a:solidFill>
                        <a:latin typeface="+mn-lt"/>
                        <a:ea typeface="+mn-ea"/>
                        <a:cs typeface="+mn-cs"/>
                      </a:endParaRPr>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4525289"/>
                  </a:ext>
                </a:extLst>
              </a:tr>
            </a:tbl>
          </a:graphicData>
        </a:graphic>
      </p:graphicFrame>
      <p:sp>
        <p:nvSpPr>
          <p:cNvPr id="9" name="Rectangle 8">
            <a:extLst>
              <a:ext uri="{FF2B5EF4-FFF2-40B4-BE49-F238E27FC236}">
                <a16:creationId xmlns:a16="http://schemas.microsoft.com/office/drawing/2014/main" id="{40D0BCD9-4682-4103-BEAF-602B71672C96}"/>
              </a:ext>
            </a:extLst>
          </p:cNvPr>
          <p:cNvSpPr/>
          <p:nvPr/>
        </p:nvSpPr>
        <p:spPr>
          <a:xfrm>
            <a:off x="-6824" y="2"/>
            <a:ext cx="9143999" cy="2906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5B15214E-B4F0-45A3-9355-6E46E56E20DC}"/>
              </a:ext>
            </a:extLst>
          </p:cNvPr>
          <p:cNvSpPr txBox="1"/>
          <p:nvPr/>
        </p:nvSpPr>
        <p:spPr>
          <a:xfrm>
            <a:off x="7456740" y="6814"/>
            <a:ext cx="1680435" cy="300082"/>
          </a:xfrm>
          <a:prstGeom prst="rect">
            <a:avLst/>
          </a:prstGeom>
          <a:noFill/>
        </p:spPr>
        <p:txBody>
          <a:bodyPr wrap="square" rtlCol="0">
            <a:spAutoFit/>
          </a:bodyPr>
          <a:lstStyle/>
          <a:p>
            <a:r>
              <a:rPr lang="en-GB" sz="1350" b="1" dirty="0"/>
              <a:t>Gallery Rifle &amp; Pistol</a:t>
            </a:r>
          </a:p>
        </p:txBody>
      </p:sp>
      <p:sp>
        <p:nvSpPr>
          <p:cNvPr id="12" name="TextBox 11">
            <a:extLst>
              <a:ext uri="{FF2B5EF4-FFF2-40B4-BE49-F238E27FC236}">
                <a16:creationId xmlns:a16="http://schemas.microsoft.com/office/drawing/2014/main" id="{60C91AF3-7CF0-4CF7-9B75-06138A0C59DB}"/>
              </a:ext>
            </a:extLst>
          </p:cNvPr>
          <p:cNvSpPr txBox="1"/>
          <p:nvPr/>
        </p:nvSpPr>
        <p:spPr>
          <a:xfrm>
            <a:off x="105940" y="0"/>
            <a:ext cx="1793199" cy="300082"/>
          </a:xfrm>
          <a:prstGeom prst="rect">
            <a:avLst/>
          </a:prstGeom>
          <a:noFill/>
        </p:spPr>
        <p:txBody>
          <a:bodyPr wrap="square" rtlCol="0">
            <a:spAutoFit/>
          </a:bodyPr>
          <a:lstStyle/>
          <a:p>
            <a:r>
              <a:rPr lang="en-GB" sz="1350" b="1" dirty="0"/>
              <a:t>RO Event Crib Sheet</a:t>
            </a:r>
          </a:p>
        </p:txBody>
      </p:sp>
      <p:sp>
        <p:nvSpPr>
          <p:cNvPr id="13" name="TextBox 12">
            <a:extLst>
              <a:ext uri="{FF2B5EF4-FFF2-40B4-BE49-F238E27FC236}">
                <a16:creationId xmlns:a16="http://schemas.microsoft.com/office/drawing/2014/main" id="{75575D7D-CA78-AA12-84BF-24D720689243}"/>
              </a:ext>
            </a:extLst>
          </p:cNvPr>
          <p:cNvSpPr txBox="1"/>
          <p:nvPr/>
        </p:nvSpPr>
        <p:spPr>
          <a:xfrm>
            <a:off x="6825" y="4254489"/>
            <a:ext cx="4259431" cy="2596697"/>
          </a:xfrm>
          <a:prstGeom prst="rect">
            <a:avLst/>
          </a:prstGeom>
          <a:solidFill>
            <a:schemeClr val="bg1"/>
          </a:solidFill>
          <a:ln>
            <a:solidFill>
              <a:schemeClr val="accent1"/>
            </a:solidFill>
          </a:ln>
        </p:spPr>
        <p:txBody>
          <a:bodyPr wrap="square" rtlCol="0">
            <a:noAutofit/>
          </a:bodyPr>
          <a:lstStyle/>
          <a:p>
            <a:r>
              <a:rPr lang="en-GB" sz="1000" b="1" dirty="0">
                <a:solidFill>
                  <a:srgbClr val="222222"/>
                </a:solidFill>
                <a:effectLst/>
                <a:latin typeface="Helvetica" panose="020B0604020202020204" pitchFamily="34" charset="0"/>
                <a:ea typeface="Times New Roman" panose="02020603050405020304" pitchFamily="18" charset="0"/>
              </a:rPr>
              <a:t>B6.9.1:</a:t>
            </a:r>
            <a:r>
              <a:rPr lang="en-GB" sz="1000" dirty="0">
                <a:solidFill>
                  <a:srgbClr val="222222"/>
                </a:solidFill>
                <a:effectLst/>
                <a:latin typeface="Helvetica" panose="020B0604020202020204" pitchFamily="34" charset="0"/>
                <a:ea typeface="Times New Roman" panose="02020603050405020304" pitchFamily="18" charset="0"/>
              </a:rPr>
              <a:t> Competitors fire from a seated position using a bench or table. The fore-end stock of the rifle is supported either by </a:t>
            </a:r>
            <a:r>
              <a:rPr lang="en-GB" sz="1000" dirty="0">
                <a:effectLst/>
                <a:latin typeface="Helvetica" panose="020B0604020202020204" pitchFamily="34" charset="0"/>
                <a:ea typeface="Times New Roman" panose="02020603050405020304" pitchFamily="18" charset="0"/>
              </a:rPr>
              <a:t>a bipod (attached to the rifle) or by a rest (not attached to the rifle). A rest may be positioned anywhere along the fore-end of the rifle but must not support more than 100mm (4”) of the length of the fore-end. The butt of the rifle must be in the firer’s shoulder and not supported in any way by the table or bench or by any other device.  The non-firing hand may not be touching the rifle or the bipod / rest when the trigger is pulled. The elbow of the firing arm may rest on the bench or table.</a:t>
            </a:r>
          </a:p>
          <a:p>
            <a:endParaRPr lang="en-GB" sz="1000" dirty="0">
              <a:latin typeface="Helvetica" panose="020B0604020202020204" pitchFamily="34" charset="0"/>
              <a:ea typeface="Calibri" panose="020F0502020204030204" pitchFamily="34" charset="0"/>
            </a:endParaRPr>
          </a:p>
          <a:p>
            <a:r>
              <a:rPr lang="en-GB" sz="1000" dirty="0">
                <a:effectLst/>
                <a:latin typeface="Helvetica" panose="020B0604020202020204" pitchFamily="34" charset="0"/>
                <a:ea typeface="Calibri" panose="020F0502020204030204" pitchFamily="34" charset="0"/>
              </a:rPr>
              <a:t>NB: All scoring is </a:t>
            </a:r>
            <a:r>
              <a:rPr lang="en-GB" sz="1000" b="1" dirty="0">
                <a:effectLst/>
                <a:latin typeface="Helvetica" panose="020B0604020202020204" pitchFamily="34" charset="0"/>
                <a:ea typeface="Calibri" panose="020F0502020204030204" pitchFamily="34" charset="0"/>
              </a:rPr>
              <a:t>inward gauging </a:t>
            </a:r>
            <a:r>
              <a:rPr lang="en-GB" sz="1000" dirty="0">
                <a:effectLst/>
                <a:latin typeface="Helvetica" panose="020B0604020202020204" pitchFamily="34" charset="0"/>
                <a:ea typeface="Calibri" panose="020F0502020204030204" pitchFamily="34" charset="0"/>
              </a:rPr>
              <a:t>for these events.</a:t>
            </a:r>
            <a:endParaRPr lang="en-GB" sz="1000" dirty="0">
              <a:effectLst/>
              <a:latin typeface="Calibri" panose="020F0502020204030204" pitchFamily="34" charset="0"/>
              <a:ea typeface="Calibri" panose="020F0502020204030204" pitchFamily="34" charset="0"/>
            </a:endParaRPr>
          </a:p>
          <a:p>
            <a:endParaRPr lang="en-GB" sz="1000" dirty="0">
              <a:solidFill>
                <a:srgbClr val="222222"/>
              </a:solidFill>
              <a:latin typeface="Helvetica" panose="020B0604020202020204" pitchFamily="34" charset="0"/>
            </a:endParaRPr>
          </a:p>
        </p:txBody>
      </p:sp>
      <p:sp>
        <p:nvSpPr>
          <p:cNvPr id="5" name="TextBox 4">
            <a:extLst>
              <a:ext uri="{FF2B5EF4-FFF2-40B4-BE49-F238E27FC236}">
                <a16:creationId xmlns:a16="http://schemas.microsoft.com/office/drawing/2014/main" id="{2A34AC26-D6AD-461D-C0EC-1228BE9EF7FA}"/>
              </a:ext>
            </a:extLst>
          </p:cNvPr>
          <p:cNvSpPr txBox="1"/>
          <p:nvPr/>
        </p:nvSpPr>
        <p:spPr>
          <a:xfrm>
            <a:off x="4266256" y="4262045"/>
            <a:ext cx="4870919" cy="2589141"/>
          </a:xfrm>
          <a:prstGeom prst="rect">
            <a:avLst/>
          </a:prstGeom>
          <a:solidFill>
            <a:schemeClr val="bg1"/>
          </a:solidFill>
          <a:ln>
            <a:solidFill>
              <a:schemeClr val="accent1"/>
            </a:solidFill>
          </a:ln>
        </p:spPr>
        <p:txBody>
          <a:bodyPr wrap="square" rtlCol="0">
            <a:noAutofit/>
          </a:bodyPr>
          <a:lstStyle/>
          <a:p>
            <a:pPr marL="88900" indent="-88900">
              <a:buFont typeface="Arial" panose="020B0604020202020204" pitchFamily="34" charset="0"/>
              <a:buChar char="•"/>
            </a:pPr>
            <a:r>
              <a:rPr lang="en-GB" sz="900" b="1" dirty="0"/>
              <a:t>“</a:t>
            </a:r>
            <a:r>
              <a:rPr lang="en-GB" sz="900" b="1" dirty="0">
                <a:solidFill>
                  <a:srgbClr val="FF0000"/>
                </a:solidFill>
              </a:rPr>
              <a:t>SHOOTERS TO THE LINE</a:t>
            </a:r>
            <a:r>
              <a:rPr lang="en-GB" sz="900" b="1" dirty="0"/>
              <a:t>”…. “</a:t>
            </a:r>
            <a:r>
              <a:rPr lang="en-GB" sz="900" b="1" dirty="0">
                <a:solidFill>
                  <a:srgbClr val="FF0000"/>
                </a:solidFill>
              </a:rPr>
              <a:t>UNBAG AND SHOW CLEAR</a:t>
            </a:r>
            <a:r>
              <a:rPr lang="en-GB" sz="900" b="1" dirty="0"/>
              <a:t>” </a:t>
            </a:r>
            <a:r>
              <a:rPr lang="en-GB" sz="900" dirty="0"/>
              <a:t>– ROs check each firearm is clear</a:t>
            </a:r>
          </a:p>
          <a:p>
            <a:pPr marL="88900" indent="-88900">
              <a:buFont typeface="Arial" panose="020B0604020202020204" pitchFamily="34" charset="0"/>
              <a:buChar char="•"/>
            </a:pPr>
            <a:r>
              <a:rPr lang="en-GB" sz="900" dirty="0"/>
              <a:t>CRO reads out the Course of Fire and checks understanding</a:t>
            </a:r>
          </a:p>
          <a:p>
            <a:pPr marL="88900" indent="-88900">
              <a:buFont typeface="Arial" panose="020B0604020202020204" pitchFamily="34" charset="0"/>
              <a:buChar char="•"/>
            </a:pPr>
            <a:r>
              <a:rPr lang="en-GB" sz="900" b="1" dirty="0"/>
              <a:t>“</a:t>
            </a:r>
            <a:r>
              <a:rPr lang="en-GB" sz="900" b="1" dirty="0">
                <a:solidFill>
                  <a:srgbClr val="FF0000"/>
                </a:solidFill>
              </a:rPr>
              <a:t>CHECK AND ADJUST</a:t>
            </a:r>
            <a:r>
              <a:rPr lang="en-GB" sz="900" b="1" dirty="0"/>
              <a:t>” </a:t>
            </a:r>
            <a:r>
              <a:rPr lang="en-GB" sz="900" dirty="0"/>
              <a:t>– shooters may check their firearms and adjust their sights onto the target</a:t>
            </a:r>
          </a:p>
          <a:p>
            <a:pPr marL="88900" indent="-88900">
              <a:buFont typeface="Arial" panose="020B0604020202020204" pitchFamily="34" charset="0"/>
              <a:buChar char="•"/>
            </a:pPr>
            <a:r>
              <a:rPr lang="en-GB" sz="900" dirty="0"/>
              <a:t>Having checked that the range is clear and shooters appear ready, the CRO commands </a:t>
            </a:r>
            <a:r>
              <a:rPr lang="en-GB" sz="900" b="1" dirty="0"/>
              <a:t>“</a:t>
            </a:r>
            <a:r>
              <a:rPr lang="en-GB" sz="900" b="1" dirty="0">
                <a:solidFill>
                  <a:srgbClr val="FF0000"/>
                </a:solidFill>
              </a:rPr>
              <a:t>LOAD AND MAKE READY</a:t>
            </a:r>
            <a:r>
              <a:rPr lang="en-GB" sz="900" b="1" dirty="0"/>
              <a:t>”.  </a:t>
            </a:r>
            <a:r>
              <a:rPr lang="en-GB" sz="900" dirty="0"/>
              <a:t>Having given time to load and make ready, the CRO commands </a:t>
            </a:r>
            <a:r>
              <a:rPr lang="en-GB" sz="900" b="1" dirty="0"/>
              <a:t>“</a:t>
            </a:r>
            <a:r>
              <a:rPr lang="en-GB" sz="900" b="1" dirty="0">
                <a:solidFill>
                  <a:srgbClr val="FF0000"/>
                </a:solidFill>
              </a:rPr>
              <a:t>ARE YOU READY?</a:t>
            </a:r>
            <a:r>
              <a:rPr lang="en-GB" sz="900" b="1" dirty="0"/>
              <a:t>” </a:t>
            </a:r>
            <a:r>
              <a:rPr lang="en-GB" sz="900" dirty="0"/>
              <a:t>Silence will be taken as agreement – any competitor who is not ready may raise one arm, after which the CRO will confirm </a:t>
            </a:r>
            <a:r>
              <a:rPr lang="en-GB" sz="900" b="1" dirty="0"/>
              <a:t>“</a:t>
            </a:r>
            <a:r>
              <a:rPr lang="en-GB" sz="900" b="1" dirty="0">
                <a:solidFill>
                  <a:srgbClr val="FF0000"/>
                </a:solidFill>
              </a:rPr>
              <a:t>NOT READY CALLED</a:t>
            </a:r>
            <a:r>
              <a:rPr lang="en-GB" sz="900" b="1" dirty="0"/>
              <a:t>” </a:t>
            </a:r>
            <a:r>
              <a:rPr lang="en-GB" sz="900" dirty="0"/>
              <a:t>and repeat until silence.</a:t>
            </a:r>
          </a:p>
          <a:p>
            <a:pPr marL="88900" indent="-88900">
              <a:buFont typeface="Arial" panose="020B0604020202020204" pitchFamily="34" charset="0"/>
              <a:buChar char="•"/>
            </a:pPr>
            <a:r>
              <a:rPr lang="en-GB" sz="900" b="1" dirty="0"/>
              <a:t>“</a:t>
            </a:r>
            <a:r>
              <a:rPr lang="en-GB" sz="900" b="1" dirty="0">
                <a:solidFill>
                  <a:srgbClr val="FF0000"/>
                </a:solidFill>
              </a:rPr>
              <a:t>STAND BY</a:t>
            </a:r>
            <a:r>
              <a:rPr lang="en-GB" sz="900" b="1" dirty="0"/>
              <a:t>” </a:t>
            </a:r>
            <a:r>
              <a:rPr lang="en-GB" sz="900" dirty="0"/>
              <a:t>Targets turn away and face after 5 seconds, or where the targets do not turn, a whistle may be blown (or other audible signal made) to signal shooting may begin. </a:t>
            </a:r>
          </a:p>
          <a:p>
            <a:pPr marL="88900" indent="-88900">
              <a:buFont typeface="Arial" panose="020B0604020202020204" pitchFamily="34" charset="0"/>
              <a:buChar char="•"/>
            </a:pPr>
            <a:r>
              <a:rPr lang="en-GB" sz="900" dirty="0"/>
              <a:t>When the targets turn away or the whistle is blown, firing must cease immediately. CRO will command </a:t>
            </a:r>
            <a:r>
              <a:rPr lang="en-GB" sz="900" b="1" dirty="0"/>
              <a:t>“</a:t>
            </a:r>
            <a:r>
              <a:rPr lang="en-GB" sz="900" b="1" dirty="0">
                <a:solidFill>
                  <a:srgbClr val="FF0000"/>
                </a:solidFill>
              </a:rPr>
              <a:t>UNLOAD AND SHOW CLEAR</a:t>
            </a:r>
            <a:r>
              <a:rPr lang="en-GB" sz="900" b="1" dirty="0"/>
              <a:t>”.</a:t>
            </a:r>
          </a:p>
          <a:p>
            <a:pPr marL="88900" indent="-88900">
              <a:buFont typeface="Arial" panose="020B0604020202020204" pitchFamily="34" charset="0"/>
              <a:buChar char="•"/>
            </a:pPr>
            <a:r>
              <a:rPr lang="en-GB" sz="900" dirty="0"/>
              <a:t>When all ROs have reported clear, the CRO will command </a:t>
            </a:r>
            <a:r>
              <a:rPr lang="en-GB" sz="900" b="1" dirty="0"/>
              <a:t>“</a:t>
            </a:r>
            <a:r>
              <a:rPr lang="en-GB" sz="900" b="1" dirty="0">
                <a:solidFill>
                  <a:srgbClr val="FF0000"/>
                </a:solidFill>
              </a:rPr>
              <a:t>RANGE IS CLEAR</a:t>
            </a:r>
            <a:r>
              <a:rPr lang="en-GB" sz="900" b="1" dirty="0"/>
              <a:t>” </a:t>
            </a:r>
            <a:r>
              <a:rPr lang="en-GB" sz="900" dirty="0"/>
              <a:t>and give permission to ROs and Competitors to go forward in order to score and replace targets as necessary. Competitors must not start picking up their gear until this command is given.</a:t>
            </a:r>
          </a:p>
          <a:p>
            <a:pPr marL="88900" indent="-88900">
              <a:buFont typeface="Arial" panose="020B0604020202020204" pitchFamily="34" charset="0"/>
              <a:buChar char="•"/>
            </a:pPr>
            <a:r>
              <a:rPr lang="en-GB" sz="900" b="1" dirty="0"/>
              <a:t>“</a:t>
            </a:r>
            <a:r>
              <a:rPr lang="en-GB" sz="900" b="1" dirty="0">
                <a:solidFill>
                  <a:srgbClr val="FF0000"/>
                </a:solidFill>
              </a:rPr>
              <a:t>STOP, STOP, STOP</a:t>
            </a:r>
            <a:r>
              <a:rPr lang="en-GB" sz="900" b="1" dirty="0"/>
              <a:t>” </a:t>
            </a:r>
            <a:r>
              <a:rPr lang="en-GB" sz="900" dirty="0"/>
              <a:t>– On hearing this command all competitors must cease shooting immediately and keep the gun pointing in a safe direction, keep their finger away from the trigger and wait for further instructions (note that anyone on the range can, and should, call “STOP, STOP, STOP” if they become aware of any potential safety issue.</a:t>
            </a:r>
          </a:p>
        </p:txBody>
      </p:sp>
      <p:pic>
        <p:nvPicPr>
          <p:cNvPr id="6" name="Picture 5">
            <a:extLst>
              <a:ext uri="{FF2B5EF4-FFF2-40B4-BE49-F238E27FC236}">
                <a16:creationId xmlns:a16="http://schemas.microsoft.com/office/drawing/2014/main" id="{1E8E30EE-4D89-359D-4B2F-FEF436863E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59472" y="1331957"/>
            <a:ext cx="793115" cy="54165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88E8F4D-4EE7-5B5A-F6DE-0BDAE1924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77596" y="1412881"/>
            <a:ext cx="643381" cy="481534"/>
          </a:xfrm>
          <a:prstGeom prst="rect">
            <a:avLst/>
          </a:prstGeom>
        </p:spPr>
      </p:pic>
      <p:sp>
        <p:nvSpPr>
          <p:cNvPr id="4" name="TextBox 3">
            <a:extLst>
              <a:ext uri="{FF2B5EF4-FFF2-40B4-BE49-F238E27FC236}">
                <a16:creationId xmlns:a16="http://schemas.microsoft.com/office/drawing/2014/main" id="{0915B5B4-8F1C-6AAD-DB99-5D4094A2A96D}"/>
              </a:ext>
            </a:extLst>
          </p:cNvPr>
          <p:cNvSpPr txBox="1"/>
          <p:nvPr/>
        </p:nvSpPr>
        <p:spPr>
          <a:xfrm>
            <a:off x="7180385" y="1289539"/>
            <a:ext cx="1956790" cy="2719753"/>
          </a:xfrm>
          <a:prstGeom prst="rect">
            <a:avLst/>
          </a:prstGeom>
          <a:solidFill>
            <a:srgbClr val="EBF0F9"/>
          </a:solidFill>
        </p:spPr>
        <p:txBody>
          <a:bodyPr wrap="square" rtlCol="0">
            <a:noAutofit/>
          </a:bodyPr>
          <a:lstStyle/>
          <a:p>
            <a:pPr algn="ctr"/>
            <a:r>
              <a:rPr lang="en-GB" sz="1100" b="1" kern="1200" dirty="0">
                <a:solidFill>
                  <a:schemeClr val="dk1"/>
                </a:solidFill>
                <a:effectLst/>
                <a:latin typeface="+mn-lt"/>
                <a:ea typeface="+mn-ea"/>
                <a:cs typeface="+mn-cs"/>
              </a:rPr>
              <a:t>NSRA 25 Yard Benchrest Scoring</a:t>
            </a:r>
          </a:p>
          <a:p>
            <a:endParaRPr lang="en-GB" sz="1100" kern="1200" dirty="0">
              <a:solidFill>
                <a:schemeClr val="dk1"/>
              </a:solidFill>
              <a:effectLst/>
              <a:latin typeface="+mn-lt"/>
              <a:ea typeface="+mn-ea"/>
              <a:cs typeface="+mn-cs"/>
            </a:endParaRPr>
          </a:p>
          <a:p>
            <a:endParaRPr lang="en-GB" dirty="0"/>
          </a:p>
        </p:txBody>
      </p:sp>
      <p:pic>
        <p:nvPicPr>
          <p:cNvPr id="14" name="Picture 13"/>
          <p:cNvPicPr>
            <a:picLocks noChangeAspect="1"/>
          </p:cNvPicPr>
          <p:nvPr/>
        </p:nvPicPr>
        <p:blipFill rotWithShape="1">
          <a:blip r:embed="rId4" cstate="hqprint">
            <a:extLst>
              <a:ext uri="{28A0092B-C50C-407E-A947-70E740481C1C}">
                <a14:useLocalDpi xmlns:a14="http://schemas.microsoft.com/office/drawing/2010/main" val="0"/>
              </a:ext>
            </a:extLst>
          </a:blip>
          <a:srcRect t="7670" b="8308"/>
          <a:stretch/>
        </p:blipFill>
        <p:spPr>
          <a:xfrm>
            <a:off x="3926261" y="19183"/>
            <a:ext cx="1187957" cy="255777"/>
          </a:xfrm>
          <a:prstGeom prst="rect">
            <a:avLst/>
          </a:prstGeom>
        </p:spPr>
      </p:pic>
      <p:pic>
        <p:nvPicPr>
          <p:cNvPr id="11" name="Picture 10">
            <a:extLst>
              <a:ext uri="{FF2B5EF4-FFF2-40B4-BE49-F238E27FC236}">
                <a16:creationId xmlns:a16="http://schemas.microsoft.com/office/drawing/2014/main" id="{8364506F-4C9F-9B67-254A-60F3D2F36751}"/>
              </a:ext>
            </a:extLst>
          </p:cNvPr>
          <p:cNvPicPr>
            <a:picLocks noChangeAspect="1"/>
          </p:cNvPicPr>
          <p:nvPr/>
        </p:nvPicPr>
        <p:blipFill>
          <a:blip r:embed="rId5"/>
          <a:stretch>
            <a:fillRect/>
          </a:stretch>
        </p:blipFill>
        <p:spPr>
          <a:xfrm>
            <a:off x="7180385" y="1772703"/>
            <a:ext cx="1956790" cy="2035941"/>
          </a:xfrm>
          <a:prstGeom prst="rect">
            <a:avLst/>
          </a:prstGeom>
        </p:spPr>
      </p:pic>
    </p:spTree>
    <p:extLst>
      <p:ext uri="{BB962C8B-B14F-4D97-AF65-F5344CB8AC3E}">
        <p14:creationId xmlns:p14="http://schemas.microsoft.com/office/powerpoint/2010/main" val="1294656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643</Words>
  <Application>Microsoft Office PowerPoint</Application>
  <PresentationFormat>On-screen Show (4:3)</PresentationFormat>
  <Paragraphs>71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of card – Event specific</dc:title>
  <dc:creator>Jacky Lamb</dc:creator>
  <cp:lastModifiedBy>Charles Murton</cp:lastModifiedBy>
  <cp:revision>28</cp:revision>
  <cp:lastPrinted>2022-05-22T17:56:25Z</cp:lastPrinted>
  <dcterms:created xsi:type="dcterms:W3CDTF">2022-02-07T08:24:27Z</dcterms:created>
  <dcterms:modified xsi:type="dcterms:W3CDTF">2026-03-06T10:22:06Z</dcterms:modified>
</cp:coreProperties>
</file>